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44"/>
  </p:notesMasterIdLst>
  <p:sldIdLst>
    <p:sldId id="256" r:id="rId2"/>
    <p:sldId id="264" r:id="rId3"/>
    <p:sldId id="258" r:id="rId4"/>
    <p:sldId id="265" r:id="rId5"/>
    <p:sldId id="266" r:id="rId6"/>
    <p:sldId id="267" r:id="rId7"/>
    <p:sldId id="273" r:id="rId8"/>
    <p:sldId id="276" r:id="rId9"/>
    <p:sldId id="260" r:id="rId10"/>
    <p:sldId id="257" r:id="rId11"/>
    <p:sldId id="306" r:id="rId12"/>
    <p:sldId id="259" r:id="rId13"/>
    <p:sldId id="305" r:id="rId14"/>
    <p:sldId id="282" r:id="rId15"/>
    <p:sldId id="269" r:id="rId16"/>
    <p:sldId id="285" r:id="rId17"/>
    <p:sldId id="286" r:id="rId18"/>
    <p:sldId id="261" r:id="rId19"/>
    <p:sldId id="303" r:id="rId20"/>
    <p:sldId id="290" r:id="rId21"/>
    <p:sldId id="262" r:id="rId22"/>
    <p:sldId id="268" r:id="rId23"/>
    <p:sldId id="304" r:id="rId24"/>
    <p:sldId id="281" r:id="rId25"/>
    <p:sldId id="280" r:id="rId26"/>
    <p:sldId id="317" r:id="rId27"/>
    <p:sldId id="274" r:id="rId28"/>
    <p:sldId id="275" r:id="rId29"/>
    <p:sldId id="283" r:id="rId30"/>
    <p:sldId id="284" r:id="rId31"/>
    <p:sldId id="294" r:id="rId32"/>
    <p:sldId id="307" r:id="rId33"/>
    <p:sldId id="309" r:id="rId34"/>
    <p:sldId id="314" r:id="rId35"/>
    <p:sldId id="315" r:id="rId36"/>
    <p:sldId id="302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Nygren" initials="CN" lastIdx="7" clrIdx="0">
    <p:extLst>
      <p:ext uri="{19B8F6BF-5375-455C-9EA6-DF929625EA0E}">
        <p15:presenceInfo xmlns:p15="http://schemas.microsoft.com/office/powerpoint/2012/main" userId="S::cnygren@tudelft.nl::8f57b0a6-9911-464e-82fc-28b0d4c685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DCAE"/>
    <a:srgbClr val="E37462"/>
    <a:srgbClr val="FFEFFB"/>
    <a:srgbClr val="FFD4F2"/>
    <a:srgbClr val="618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4FD4F-C95D-D54B-A190-23253FEEB06B}" v="1079" dt="2025-06-09T14:46:52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9"/>
    <p:restoredTop sz="94658"/>
  </p:normalViewPr>
  <p:slideViewPr>
    <p:cSldViewPr snapToGrid="0">
      <p:cViewPr>
        <p:scale>
          <a:sx n="105" d="100"/>
          <a:sy n="105" d="100"/>
        </p:scale>
        <p:origin x="10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8T10:29:05.620" idx="6">
    <p:pos x="10" y="10"/>
    <p:text>extra slides? not sure... or move to pearson?</p:text>
    <p:extLst>
      <p:ext uri="{C676402C-5697-4E1C-873F-D02D1690AC5C}">
        <p15:threadingInfo xmlns:p15="http://schemas.microsoft.com/office/powerpoint/2012/main" timeZoneBias="-120"/>
      </p:ext>
    </p:extLst>
  </p:cm>
  <p:cm authorId="1" dt="2025-06-08T10:37:29.656" idx="7">
    <p:pos x="10" y="146"/>
    <p:text>or move orientation agreement stats about mecke to pearson part</p:text>
    <p:extLst>
      <p:ext uri="{C676402C-5697-4E1C-873F-D02D1690AC5C}">
        <p15:threadingInfo xmlns:p15="http://schemas.microsoft.com/office/powerpoint/2012/main" timeZoneBias="-120">
          <p15:parentCm authorId="1" idx="6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5DD63-D1F8-F149-8E5F-65D0439BD5C6}" type="doc">
      <dgm:prSet loTypeId="urn:microsoft.com/office/officeart/2005/8/layout/chevron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AE233907-FF91-A145-991C-CF748625AD31}">
      <dgm:prSet phldrT="[Text]" phldr="1"/>
      <dgm:spPr/>
      <dgm:t>
        <a:bodyPr/>
        <a:lstStyle/>
        <a:p>
          <a:endParaRPr lang="en-GB" dirty="0"/>
        </a:p>
      </dgm:t>
    </dgm:pt>
    <dgm:pt modelId="{2D966D96-5E25-2946-AA29-E02096B85922}" type="parTrans" cxnId="{C65CE158-44D2-1A42-B4DA-9580CFB154E6}">
      <dgm:prSet/>
      <dgm:spPr/>
      <dgm:t>
        <a:bodyPr/>
        <a:lstStyle/>
        <a:p>
          <a:endParaRPr lang="en-GB"/>
        </a:p>
      </dgm:t>
    </dgm:pt>
    <dgm:pt modelId="{F1EC4D28-E870-7D4D-BCA7-F2245C073380}" type="sibTrans" cxnId="{C65CE158-44D2-1A42-B4DA-9580CFB154E6}">
      <dgm:prSet/>
      <dgm:spPr/>
      <dgm:t>
        <a:bodyPr/>
        <a:lstStyle/>
        <a:p>
          <a:endParaRPr lang="en-GB"/>
        </a:p>
      </dgm:t>
    </dgm:pt>
    <dgm:pt modelId="{8BF3F1C5-81B9-9B46-83B3-3C4BA57D9A0B}">
      <dgm:prSet phldrT="[Text]" custT="1"/>
      <dgm:spPr/>
      <dgm:t>
        <a:bodyPr/>
        <a:lstStyle/>
        <a:p>
          <a:pPr>
            <a:buNone/>
          </a:pPr>
          <a:r>
            <a:rPr lang="en-GB" sz="2800" dirty="0"/>
            <a:t>Theory</a:t>
          </a:r>
        </a:p>
      </dgm:t>
    </dgm:pt>
    <dgm:pt modelId="{E388A09F-98E4-084B-BD79-154544710DDB}" type="parTrans" cxnId="{5D6205A2-0888-794F-B335-1EEEDFFD9F74}">
      <dgm:prSet/>
      <dgm:spPr/>
      <dgm:t>
        <a:bodyPr/>
        <a:lstStyle/>
        <a:p>
          <a:endParaRPr lang="en-GB"/>
        </a:p>
      </dgm:t>
    </dgm:pt>
    <dgm:pt modelId="{F6E9C72C-1E58-6D4E-9C2D-BFF9BE2892E5}" type="sibTrans" cxnId="{5D6205A2-0888-794F-B335-1EEEDFFD9F74}">
      <dgm:prSet/>
      <dgm:spPr/>
      <dgm:t>
        <a:bodyPr/>
        <a:lstStyle/>
        <a:p>
          <a:endParaRPr lang="en-GB"/>
        </a:p>
      </dgm:t>
    </dgm:pt>
    <dgm:pt modelId="{8EFE4486-4878-F94A-94E9-E84BE3ACC3B7}">
      <dgm:prSet phldrT="[Text]" custT="1"/>
      <dgm:spPr/>
      <dgm:t>
        <a:bodyPr/>
        <a:lstStyle/>
        <a:p>
          <a:pPr>
            <a:buNone/>
          </a:pPr>
          <a:r>
            <a:rPr lang="en-GB" sz="2800"/>
            <a:t>Research question &amp; </a:t>
          </a:r>
          <a:r>
            <a:rPr lang="en-NL" sz="2800"/>
            <a:t>m</a:t>
          </a:r>
          <a:r>
            <a:rPr lang="en-GB" sz="2800"/>
            <a:t>otivation</a:t>
          </a:r>
        </a:p>
      </dgm:t>
    </dgm:pt>
    <dgm:pt modelId="{9FE2B00E-8697-0747-A51E-E47C49111845}" type="parTrans" cxnId="{DC058BEE-83F2-684C-9600-2CD6B311FDD7}">
      <dgm:prSet/>
      <dgm:spPr/>
      <dgm:t>
        <a:bodyPr/>
        <a:lstStyle/>
        <a:p>
          <a:endParaRPr lang="en-GB"/>
        </a:p>
      </dgm:t>
    </dgm:pt>
    <dgm:pt modelId="{DBB529AC-ABD5-7744-9276-E17BC2E1DCCA}" type="sibTrans" cxnId="{DC058BEE-83F2-684C-9600-2CD6B311FDD7}">
      <dgm:prSet/>
      <dgm:spPr/>
      <dgm:t>
        <a:bodyPr/>
        <a:lstStyle/>
        <a:p>
          <a:endParaRPr lang="en-GB"/>
        </a:p>
      </dgm:t>
    </dgm:pt>
    <dgm:pt modelId="{92EE6F3E-0EB6-8544-AF07-57136984754A}">
      <dgm:prSet phldrT="[Text]" custT="1"/>
      <dgm:spPr/>
      <dgm:t>
        <a:bodyPr/>
        <a:lstStyle/>
        <a:p>
          <a:pPr>
            <a:buNone/>
          </a:pPr>
          <a:r>
            <a:rPr lang="en-GB" sz="2800"/>
            <a:t>Validity of results: </a:t>
          </a:r>
          <a:r>
            <a:rPr lang="en-NL" sz="2800"/>
            <a:t>Pearson comparison</a:t>
          </a:r>
          <a:endParaRPr lang="en-GB" sz="2800"/>
        </a:p>
      </dgm:t>
    </dgm:pt>
    <dgm:pt modelId="{DE252C5B-77B5-2644-AD2E-CEE5CD80C7DE}" type="parTrans" cxnId="{FF9118B7-DF1C-2246-A4AA-9D70CC57C537}">
      <dgm:prSet/>
      <dgm:spPr/>
      <dgm:t>
        <a:bodyPr/>
        <a:lstStyle/>
        <a:p>
          <a:endParaRPr lang="en-GB"/>
        </a:p>
      </dgm:t>
    </dgm:pt>
    <dgm:pt modelId="{9A7D0DAB-8800-004A-B41A-94C7DB3403B6}" type="sibTrans" cxnId="{FF9118B7-DF1C-2246-A4AA-9D70CC57C537}">
      <dgm:prSet/>
      <dgm:spPr/>
      <dgm:t>
        <a:bodyPr/>
        <a:lstStyle/>
        <a:p>
          <a:endParaRPr lang="en-GB"/>
        </a:p>
      </dgm:t>
    </dgm:pt>
    <dgm:pt modelId="{EEE13386-1BB7-674C-BBC7-93ADCEE27DB8}">
      <dgm:prSet phldrT="[Text]" custT="1"/>
      <dgm:spPr/>
      <dgm:t>
        <a:bodyPr/>
        <a:lstStyle/>
        <a:p>
          <a:pPr>
            <a:buNone/>
          </a:pPr>
          <a:r>
            <a:rPr lang="en-NL" sz="2800"/>
            <a:t>Results: Minkowski measures and functionals</a:t>
          </a:r>
          <a:endParaRPr lang="en-GB" sz="2800"/>
        </a:p>
      </dgm:t>
    </dgm:pt>
    <dgm:pt modelId="{ACE8A304-607B-B64F-9970-46C9115A0DE1}" type="parTrans" cxnId="{438F6267-A924-B848-89D2-80EF755AF44F}">
      <dgm:prSet/>
      <dgm:spPr/>
      <dgm:t>
        <a:bodyPr/>
        <a:lstStyle/>
        <a:p>
          <a:endParaRPr lang="en-GB"/>
        </a:p>
      </dgm:t>
    </dgm:pt>
    <dgm:pt modelId="{63E1842B-5AAD-C84C-B294-F1A53EEE85CE}" type="sibTrans" cxnId="{438F6267-A924-B848-89D2-80EF755AF44F}">
      <dgm:prSet/>
      <dgm:spPr/>
      <dgm:t>
        <a:bodyPr/>
        <a:lstStyle/>
        <a:p>
          <a:endParaRPr lang="en-GB"/>
        </a:p>
      </dgm:t>
    </dgm:pt>
    <dgm:pt modelId="{2C7790D4-AEDC-694A-A284-A4509195250F}">
      <dgm:prSet phldrT="[Text]" custT="1"/>
      <dgm:spPr/>
      <dgm:t>
        <a:bodyPr/>
        <a:lstStyle/>
        <a:p>
          <a:pPr>
            <a:buNone/>
          </a:pPr>
          <a:r>
            <a:rPr lang="en-GB" sz="2800" dirty="0"/>
            <a:t>Performance evaluation</a:t>
          </a:r>
        </a:p>
      </dgm:t>
    </dgm:pt>
    <dgm:pt modelId="{EF54738F-FD3C-FA47-947E-7B2C3895926B}" type="parTrans" cxnId="{7E4535CE-1EBB-E14F-A738-9AE47475F11F}">
      <dgm:prSet/>
      <dgm:spPr/>
      <dgm:t>
        <a:bodyPr/>
        <a:lstStyle/>
        <a:p>
          <a:endParaRPr lang="en-GB"/>
        </a:p>
      </dgm:t>
    </dgm:pt>
    <dgm:pt modelId="{AFD6115F-C9BA-F847-8742-F62DE7CD5A8B}" type="sibTrans" cxnId="{7E4535CE-1EBB-E14F-A738-9AE47475F11F}">
      <dgm:prSet/>
      <dgm:spPr/>
      <dgm:t>
        <a:bodyPr/>
        <a:lstStyle/>
        <a:p>
          <a:endParaRPr lang="en-GB"/>
        </a:p>
      </dgm:t>
    </dgm:pt>
    <dgm:pt modelId="{3926A17A-AA64-C349-BE0F-2A2E8C31ADE9}">
      <dgm:prSet phldrT="[Text]" custT="1"/>
      <dgm:spPr/>
      <dgm:t>
        <a:bodyPr/>
        <a:lstStyle/>
        <a:p>
          <a:pPr>
            <a:buNone/>
          </a:pPr>
          <a:endParaRPr lang="en-GB" sz="2800" dirty="0"/>
        </a:p>
      </dgm:t>
    </dgm:pt>
    <dgm:pt modelId="{38293106-3A2B-0C47-BF50-2EFE19B4E17B}" type="parTrans" cxnId="{D8D2DCF2-8F6C-DE49-9B4B-408782759DD1}">
      <dgm:prSet/>
      <dgm:spPr/>
      <dgm:t>
        <a:bodyPr/>
        <a:lstStyle/>
        <a:p>
          <a:endParaRPr lang="en-GB"/>
        </a:p>
      </dgm:t>
    </dgm:pt>
    <dgm:pt modelId="{E6BB4141-80DF-7B44-9887-EEEDA30FA521}" type="sibTrans" cxnId="{D8D2DCF2-8F6C-DE49-9B4B-408782759DD1}">
      <dgm:prSet/>
      <dgm:spPr/>
      <dgm:t>
        <a:bodyPr/>
        <a:lstStyle/>
        <a:p>
          <a:endParaRPr lang="en-GB"/>
        </a:p>
      </dgm:t>
    </dgm:pt>
    <dgm:pt modelId="{3FBB4B71-127A-0C44-A8AC-521FF6FB5BA9}">
      <dgm:prSet phldrT="[Text]" custT="1"/>
      <dgm:spPr/>
      <dgm:t>
        <a:bodyPr/>
        <a:lstStyle/>
        <a:p>
          <a:pPr>
            <a:buNone/>
          </a:pPr>
          <a:endParaRPr lang="en-GB" sz="2800" dirty="0"/>
        </a:p>
      </dgm:t>
    </dgm:pt>
    <dgm:pt modelId="{1C8BD59F-DC04-6B4E-B74A-7D58E97E4105}" type="parTrans" cxnId="{CB11AD1E-D5CE-0848-AFCC-94FF51ECEE41}">
      <dgm:prSet/>
      <dgm:spPr/>
      <dgm:t>
        <a:bodyPr/>
        <a:lstStyle/>
        <a:p>
          <a:endParaRPr lang="en-GB"/>
        </a:p>
      </dgm:t>
    </dgm:pt>
    <dgm:pt modelId="{46249CCF-09D2-CA4D-A935-75C413DE4892}" type="sibTrans" cxnId="{CB11AD1E-D5CE-0848-AFCC-94FF51ECEE41}">
      <dgm:prSet/>
      <dgm:spPr/>
      <dgm:t>
        <a:bodyPr/>
        <a:lstStyle/>
        <a:p>
          <a:endParaRPr lang="en-GB"/>
        </a:p>
      </dgm:t>
    </dgm:pt>
    <dgm:pt modelId="{58706421-1067-104E-9564-D543F50F47CD}">
      <dgm:prSet phldrT="[Text]" custT="1"/>
      <dgm:spPr/>
      <dgm:t>
        <a:bodyPr/>
        <a:lstStyle/>
        <a:p>
          <a:pPr>
            <a:buNone/>
          </a:pPr>
          <a:r>
            <a:rPr lang="en-GB" sz="2800" dirty="0"/>
            <a:t>Results: Pattern production</a:t>
          </a:r>
        </a:p>
      </dgm:t>
    </dgm:pt>
    <dgm:pt modelId="{3BF738C3-B55C-9440-B34D-136939C19E77}" type="parTrans" cxnId="{B50E21B5-3128-4C41-B50D-E8D204FBC9CD}">
      <dgm:prSet/>
      <dgm:spPr/>
      <dgm:t>
        <a:bodyPr/>
        <a:lstStyle/>
        <a:p>
          <a:endParaRPr lang="en-GB"/>
        </a:p>
      </dgm:t>
    </dgm:pt>
    <dgm:pt modelId="{A56FB745-093B-9344-9C69-B8EE22BB8845}" type="sibTrans" cxnId="{B50E21B5-3128-4C41-B50D-E8D204FBC9CD}">
      <dgm:prSet/>
      <dgm:spPr/>
      <dgm:t>
        <a:bodyPr/>
        <a:lstStyle/>
        <a:p>
          <a:endParaRPr lang="en-GB"/>
        </a:p>
      </dgm:t>
    </dgm:pt>
    <dgm:pt modelId="{0F5F42CB-6B20-0F47-8FFE-1E2594B3707E}">
      <dgm:prSet phldrT="[Text]" custT="1"/>
      <dgm:spPr/>
      <dgm:t>
        <a:bodyPr/>
        <a:lstStyle/>
        <a:p>
          <a:pPr>
            <a:buNone/>
          </a:pPr>
          <a:endParaRPr lang="en-GB" sz="2800" dirty="0"/>
        </a:p>
      </dgm:t>
    </dgm:pt>
    <dgm:pt modelId="{F83C391D-B4EC-DB43-8CF0-6F30093279AA}" type="parTrans" cxnId="{D8836885-D6CE-B444-A7C5-398F3EF7ED66}">
      <dgm:prSet/>
      <dgm:spPr/>
      <dgm:t>
        <a:bodyPr/>
        <a:lstStyle/>
        <a:p>
          <a:endParaRPr lang="en-GB"/>
        </a:p>
      </dgm:t>
    </dgm:pt>
    <dgm:pt modelId="{F5658C90-1EC4-D14B-8598-9C2F1AD03B5A}" type="sibTrans" cxnId="{D8836885-D6CE-B444-A7C5-398F3EF7ED66}">
      <dgm:prSet/>
      <dgm:spPr/>
      <dgm:t>
        <a:bodyPr/>
        <a:lstStyle/>
        <a:p>
          <a:endParaRPr lang="en-GB"/>
        </a:p>
      </dgm:t>
    </dgm:pt>
    <dgm:pt modelId="{8ED1D8D1-A1D1-4D72-945B-3AC7EDB30673}">
      <dgm:prSet phldrT="[Text]" custT="1"/>
      <dgm:spPr/>
      <dgm:t>
        <a:bodyPr/>
        <a:lstStyle/>
        <a:p>
          <a:pPr>
            <a:buNone/>
          </a:pPr>
          <a:endParaRPr lang="en-GB" sz="2800"/>
        </a:p>
      </dgm:t>
    </dgm:pt>
    <dgm:pt modelId="{508014EA-7A82-4F53-AC7B-38C463B0A378}" type="parTrans" cxnId="{E86EBBBA-9959-C74B-A578-426D59C32B31}">
      <dgm:prSet/>
      <dgm:spPr/>
      <dgm:t>
        <a:bodyPr/>
        <a:lstStyle/>
        <a:p>
          <a:endParaRPr lang="en-US"/>
        </a:p>
      </dgm:t>
    </dgm:pt>
    <dgm:pt modelId="{8E97C6B0-7461-4112-A59E-1B264896486A}" type="sibTrans" cxnId="{E86EBBBA-9959-C74B-A578-426D59C32B31}">
      <dgm:prSet/>
      <dgm:spPr/>
      <dgm:t>
        <a:bodyPr/>
        <a:lstStyle/>
        <a:p>
          <a:endParaRPr lang="en-US"/>
        </a:p>
      </dgm:t>
    </dgm:pt>
    <dgm:pt modelId="{8D9B77C7-586C-4891-AA6A-BF56F9495F80}">
      <dgm:prSet phldrT="[Text]" custT="1"/>
      <dgm:spPr/>
      <dgm:t>
        <a:bodyPr/>
        <a:lstStyle/>
        <a:p>
          <a:pPr>
            <a:buNone/>
          </a:pPr>
          <a:endParaRPr lang="en-GB" sz="2800"/>
        </a:p>
      </dgm:t>
    </dgm:pt>
    <dgm:pt modelId="{642FB7E5-68AF-4874-AE9D-BC8AEF4E8B89}" type="parTrans" cxnId="{7A4304F9-589D-ED4F-B29E-3F293A1B6388}">
      <dgm:prSet/>
      <dgm:spPr/>
      <dgm:t>
        <a:bodyPr/>
        <a:lstStyle/>
        <a:p>
          <a:endParaRPr lang="en-US"/>
        </a:p>
      </dgm:t>
    </dgm:pt>
    <dgm:pt modelId="{6A6459D6-3113-4265-9DB5-F817AF31052E}" type="sibTrans" cxnId="{7A4304F9-589D-ED4F-B29E-3F293A1B6388}">
      <dgm:prSet/>
      <dgm:spPr/>
      <dgm:t>
        <a:bodyPr/>
        <a:lstStyle/>
        <a:p>
          <a:endParaRPr lang="en-US"/>
        </a:p>
      </dgm:t>
    </dgm:pt>
    <dgm:pt modelId="{A99FD3DB-B067-B142-A798-226CCDC5545F}" type="pres">
      <dgm:prSet presAssocID="{E155DD63-D1F8-F149-8E5F-65D0439BD5C6}" presName="linearFlow" presStyleCnt="0">
        <dgm:presLayoutVars>
          <dgm:dir/>
          <dgm:animLvl val="lvl"/>
          <dgm:resizeHandles val="exact"/>
        </dgm:presLayoutVars>
      </dgm:prSet>
      <dgm:spPr/>
    </dgm:pt>
    <dgm:pt modelId="{DE9FEFEE-ECD8-5C44-804F-9D42D3A37764}" type="pres">
      <dgm:prSet presAssocID="{AE233907-FF91-A145-991C-CF748625AD31}" presName="composite" presStyleCnt="0"/>
      <dgm:spPr/>
    </dgm:pt>
    <dgm:pt modelId="{EB442518-8EB9-0041-9C48-5410CE8D12D9}" type="pres">
      <dgm:prSet presAssocID="{AE233907-FF91-A145-991C-CF748625AD31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84B7C7FD-240A-C949-AE35-ABF131C78B8B}" type="pres">
      <dgm:prSet presAssocID="{AE233907-FF91-A145-991C-CF748625AD31}" presName="descendantText" presStyleLbl="alignAcc1" presStyleIdx="0" presStyleCnt="6" custLinFactNeighborX="-67" custLinFactNeighborY="-45982">
        <dgm:presLayoutVars>
          <dgm:bulletEnabled val="1"/>
        </dgm:presLayoutVars>
      </dgm:prSet>
      <dgm:spPr/>
    </dgm:pt>
    <dgm:pt modelId="{329C0748-9541-054F-9716-00390D20B503}" type="pres">
      <dgm:prSet presAssocID="{F1EC4D28-E870-7D4D-BCA7-F2245C073380}" presName="sp" presStyleCnt="0"/>
      <dgm:spPr/>
    </dgm:pt>
    <dgm:pt modelId="{A1B6362F-7356-304D-8A0A-5F34EE4092E9}" type="pres">
      <dgm:prSet presAssocID="{3FBB4B71-127A-0C44-A8AC-521FF6FB5BA9}" presName="composite" presStyleCnt="0"/>
      <dgm:spPr/>
    </dgm:pt>
    <dgm:pt modelId="{3BBE8D20-386D-3545-8E40-6D3CBB36698D}" type="pres">
      <dgm:prSet presAssocID="{3FBB4B71-127A-0C44-A8AC-521FF6FB5BA9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0EAE0B9-9681-894E-A2D8-8A1D8C1BE283}" type="pres">
      <dgm:prSet presAssocID="{3FBB4B71-127A-0C44-A8AC-521FF6FB5BA9}" presName="descendantText" presStyleLbl="alignAcc1" presStyleIdx="1" presStyleCnt="6">
        <dgm:presLayoutVars>
          <dgm:bulletEnabled val="1"/>
        </dgm:presLayoutVars>
      </dgm:prSet>
      <dgm:spPr/>
    </dgm:pt>
    <dgm:pt modelId="{A5238E93-9C15-E24E-A3EB-6B288FF421C0}" type="pres">
      <dgm:prSet presAssocID="{46249CCF-09D2-CA4D-A935-75C413DE4892}" presName="sp" presStyleCnt="0"/>
      <dgm:spPr/>
    </dgm:pt>
    <dgm:pt modelId="{52207686-2E0C-1B42-9C36-7B765F6F3673}" type="pres">
      <dgm:prSet presAssocID="{0F5F42CB-6B20-0F47-8FFE-1E2594B3707E}" presName="composite" presStyleCnt="0"/>
      <dgm:spPr/>
    </dgm:pt>
    <dgm:pt modelId="{721795D8-7FDF-7B4E-AC7E-C852F3BF7B25}" type="pres">
      <dgm:prSet presAssocID="{0F5F42CB-6B20-0F47-8FFE-1E2594B3707E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312248B6-6A10-1045-86EF-ED277E137162}" type="pres">
      <dgm:prSet presAssocID="{0F5F42CB-6B20-0F47-8FFE-1E2594B3707E}" presName="descendantText" presStyleLbl="alignAcc1" presStyleIdx="2" presStyleCnt="6">
        <dgm:presLayoutVars>
          <dgm:bulletEnabled val="1"/>
        </dgm:presLayoutVars>
      </dgm:prSet>
      <dgm:spPr/>
    </dgm:pt>
    <dgm:pt modelId="{8EE36B3B-D9B6-DA48-8AF5-58A6C4812C67}" type="pres">
      <dgm:prSet presAssocID="{F5658C90-1EC4-D14B-8598-9C2F1AD03B5A}" presName="sp" presStyleCnt="0"/>
      <dgm:spPr/>
    </dgm:pt>
    <dgm:pt modelId="{85A5E7F4-E483-4E08-81B5-DEDB53E6579F}" type="pres">
      <dgm:prSet presAssocID="{8ED1D8D1-A1D1-4D72-945B-3AC7EDB30673}" presName="composite" presStyleCnt="0"/>
      <dgm:spPr/>
    </dgm:pt>
    <dgm:pt modelId="{3DA09DCD-76DA-4335-8090-30F4B39921BE}" type="pres">
      <dgm:prSet presAssocID="{8ED1D8D1-A1D1-4D72-945B-3AC7EDB30673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F805F3F2-49E3-44BB-8ECE-7D7D9FFEAB35}" type="pres">
      <dgm:prSet presAssocID="{8ED1D8D1-A1D1-4D72-945B-3AC7EDB30673}" presName="descendantText" presStyleLbl="alignAcc1" presStyleIdx="3" presStyleCnt="6">
        <dgm:presLayoutVars>
          <dgm:bulletEnabled val="1"/>
        </dgm:presLayoutVars>
      </dgm:prSet>
      <dgm:spPr/>
    </dgm:pt>
    <dgm:pt modelId="{1442FACB-6325-4FD2-AF45-F231FD88AE53}" type="pres">
      <dgm:prSet presAssocID="{8E97C6B0-7461-4112-A59E-1B264896486A}" presName="sp" presStyleCnt="0"/>
      <dgm:spPr/>
    </dgm:pt>
    <dgm:pt modelId="{05B94F56-6E30-42F1-8023-E29F25B94EC1}" type="pres">
      <dgm:prSet presAssocID="{8D9B77C7-586C-4891-AA6A-BF56F9495F80}" presName="composite" presStyleCnt="0"/>
      <dgm:spPr/>
    </dgm:pt>
    <dgm:pt modelId="{3ECD753F-0D81-4F10-9258-3D0B51219C60}" type="pres">
      <dgm:prSet presAssocID="{8D9B77C7-586C-4891-AA6A-BF56F9495F80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6B3D19A0-6EA7-427F-A255-2EA640C0B4BF}" type="pres">
      <dgm:prSet presAssocID="{8D9B77C7-586C-4891-AA6A-BF56F9495F80}" presName="descendantText" presStyleLbl="alignAcc1" presStyleIdx="4" presStyleCnt="6">
        <dgm:presLayoutVars>
          <dgm:bulletEnabled val="1"/>
        </dgm:presLayoutVars>
      </dgm:prSet>
      <dgm:spPr/>
    </dgm:pt>
    <dgm:pt modelId="{00221BE5-9AC7-41DF-BDE4-350A1A34A7EA}" type="pres">
      <dgm:prSet presAssocID="{6A6459D6-3113-4265-9DB5-F817AF31052E}" presName="sp" presStyleCnt="0"/>
      <dgm:spPr/>
    </dgm:pt>
    <dgm:pt modelId="{1033071D-00FD-9F43-B7DA-EC6F6B7231B6}" type="pres">
      <dgm:prSet presAssocID="{3926A17A-AA64-C349-BE0F-2A2E8C31ADE9}" presName="composite" presStyleCnt="0"/>
      <dgm:spPr/>
    </dgm:pt>
    <dgm:pt modelId="{DB2DA693-CB4E-A44D-9165-380069B1E4D9}" type="pres">
      <dgm:prSet presAssocID="{3926A17A-AA64-C349-BE0F-2A2E8C31ADE9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1B08AC55-05EF-9748-AE59-9F9C4633187D}" type="pres">
      <dgm:prSet presAssocID="{3926A17A-AA64-C349-BE0F-2A2E8C31ADE9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81ADF31D-084D-FB4B-8FF6-23C4C63A81A2}" type="presOf" srcId="{3FBB4B71-127A-0C44-A8AC-521FF6FB5BA9}" destId="{3BBE8D20-386D-3545-8E40-6D3CBB36698D}" srcOrd="0" destOrd="0" presId="urn:microsoft.com/office/officeart/2005/8/layout/chevron2"/>
    <dgm:cxn modelId="{CB11AD1E-D5CE-0848-AFCC-94FF51ECEE41}" srcId="{E155DD63-D1F8-F149-8E5F-65D0439BD5C6}" destId="{3FBB4B71-127A-0C44-A8AC-521FF6FB5BA9}" srcOrd="1" destOrd="0" parTransId="{1C8BD59F-DC04-6B4E-B74A-7D58E97E4105}" sibTransId="{46249CCF-09D2-CA4D-A935-75C413DE4892}"/>
    <dgm:cxn modelId="{BFED4420-1911-0043-87ED-511E4CC46B6F}" type="presOf" srcId="{3926A17A-AA64-C349-BE0F-2A2E8C31ADE9}" destId="{DB2DA693-CB4E-A44D-9165-380069B1E4D9}" srcOrd="0" destOrd="0" presId="urn:microsoft.com/office/officeart/2005/8/layout/chevron2"/>
    <dgm:cxn modelId="{13742233-5DC3-B947-B731-40E6CF6B5F79}" type="presOf" srcId="{E155DD63-D1F8-F149-8E5F-65D0439BD5C6}" destId="{A99FD3DB-B067-B142-A798-226CCDC5545F}" srcOrd="0" destOrd="0" presId="urn:microsoft.com/office/officeart/2005/8/layout/chevron2"/>
    <dgm:cxn modelId="{067EC24A-4865-B84B-AEF7-9FFA436ED401}" type="presOf" srcId="{2C7790D4-AEDC-694A-A284-A4509195250F}" destId="{1B08AC55-05EF-9748-AE59-9F9C4633187D}" srcOrd="0" destOrd="0" presId="urn:microsoft.com/office/officeart/2005/8/layout/chevron2"/>
    <dgm:cxn modelId="{094CBA58-A01B-404F-9B7D-06E4B7FFF58D}" type="presOf" srcId="{8BF3F1C5-81B9-9B46-83B3-3C4BA57D9A0B}" destId="{84B7C7FD-240A-C949-AE35-ABF131C78B8B}" srcOrd="0" destOrd="0" presId="urn:microsoft.com/office/officeart/2005/8/layout/chevron2"/>
    <dgm:cxn modelId="{C65CE158-44D2-1A42-B4DA-9580CFB154E6}" srcId="{E155DD63-D1F8-F149-8E5F-65D0439BD5C6}" destId="{AE233907-FF91-A145-991C-CF748625AD31}" srcOrd="0" destOrd="0" parTransId="{2D966D96-5E25-2946-AA29-E02096B85922}" sibTransId="{F1EC4D28-E870-7D4D-BCA7-F2245C073380}"/>
    <dgm:cxn modelId="{438F6267-A924-B848-89D2-80EF755AF44F}" srcId="{8ED1D8D1-A1D1-4D72-945B-3AC7EDB30673}" destId="{EEE13386-1BB7-674C-BBC7-93ADCEE27DB8}" srcOrd="0" destOrd="0" parTransId="{ACE8A304-607B-B64F-9970-46C9115A0DE1}" sibTransId="{63E1842B-5AAD-C84C-B294-F1A53EEE85CE}"/>
    <dgm:cxn modelId="{96FAF56B-E582-D042-B287-81C85F702146}" type="presOf" srcId="{EEE13386-1BB7-674C-BBC7-93ADCEE27DB8}" destId="{F805F3F2-49E3-44BB-8ECE-7D7D9FFEAB35}" srcOrd="0" destOrd="0" presId="urn:microsoft.com/office/officeart/2005/8/layout/chevron2"/>
    <dgm:cxn modelId="{EAF9AB6E-B032-7548-841A-F4D489D89CCC}" type="presOf" srcId="{8EFE4486-4878-F94A-94E9-E84BE3ACC3B7}" destId="{70EAE0B9-9681-894E-A2D8-8A1D8C1BE283}" srcOrd="0" destOrd="0" presId="urn:microsoft.com/office/officeart/2005/8/layout/chevron2"/>
    <dgm:cxn modelId="{05FAF777-D16F-7740-9DC7-58E78C7B427E}" type="presOf" srcId="{AE233907-FF91-A145-991C-CF748625AD31}" destId="{EB442518-8EB9-0041-9C48-5410CE8D12D9}" srcOrd="0" destOrd="0" presId="urn:microsoft.com/office/officeart/2005/8/layout/chevron2"/>
    <dgm:cxn modelId="{3D26E37A-5D72-D141-8BB9-2FB526ACC408}" type="presOf" srcId="{0F5F42CB-6B20-0F47-8FFE-1E2594B3707E}" destId="{721795D8-7FDF-7B4E-AC7E-C852F3BF7B25}" srcOrd="0" destOrd="0" presId="urn:microsoft.com/office/officeart/2005/8/layout/chevron2"/>
    <dgm:cxn modelId="{D8836885-D6CE-B444-A7C5-398F3EF7ED66}" srcId="{E155DD63-D1F8-F149-8E5F-65D0439BD5C6}" destId="{0F5F42CB-6B20-0F47-8FFE-1E2594B3707E}" srcOrd="2" destOrd="0" parTransId="{F83C391D-B4EC-DB43-8CF0-6F30093279AA}" sibTransId="{F5658C90-1EC4-D14B-8598-9C2F1AD03B5A}"/>
    <dgm:cxn modelId="{15B5F896-B52E-9A4B-9ECE-3CA9F181D84B}" type="presOf" srcId="{92EE6F3E-0EB6-8544-AF07-57136984754A}" destId="{6B3D19A0-6EA7-427F-A255-2EA640C0B4BF}" srcOrd="0" destOrd="0" presId="urn:microsoft.com/office/officeart/2005/8/layout/chevron2"/>
    <dgm:cxn modelId="{5D6205A2-0888-794F-B335-1EEEDFFD9F74}" srcId="{AE233907-FF91-A145-991C-CF748625AD31}" destId="{8BF3F1C5-81B9-9B46-83B3-3C4BA57D9A0B}" srcOrd="0" destOrd="0" parTransId="{E388A09F-98E4-084B-BD79-154544710DDB}" sibTransId="{F6E9C72C-1E58-6D4E-9C2D-BFF9BE2892E5}"/>
    <dgm:cxn modelId="{B50E21B5-3128-4C41-B50D-E8D204FBC9CD}" srcId="{0F5F42CB-6B20-0F47-8FFE-1E2594B3707E}" destId="{58706421-1067-104E-9564-D543F50F47CD}" srcOrd="0" destOrd="0" parTransId="{3BF738C3-B55C-9440-B34D-136939C19E77}" sibTransId="{A56FB745-093B-9344-9C69-B8EE22BB8845}"/>
    <dgm:cxn modelId="{FF9118B7-DF1C-2246-A4AA-9D70CC57C537}" srcId="{8D9B77C7-586C-4891-AA6A-BF56F9495F80}" destId="{92EE6F3E-0EB6-8544-AF07-57136984754A}" srcOrd="0" destOrd="0" parTransId="{DE252C5B-77B5-2644-AD2E-CEE5CD80C7DE}" sibTransId="{9A7D0DAB-8800-004A-B41A-94C7DB3403B6}"/>
    <dgm:cxn modelId="{E86EBBBA-9959-C74B-A578-426D59C32B31}" srcId="{E155DD63-D1F8-F149-8E5F-65D0439BD5C6}" destId="{8ED1D8D1-A1D1-4D72-945B-3AC7EDB30673}" srcOrd="3" destOrd="0" parTransId="{508014EA-7A82-4F53-AC7B-38C463B0A378}" sibTransId="{8E97C6B0-7461-4112-A59E-1B264896486A}"/>
    <dgm:cxn modelId="{7E4535CE-1EBB-E14F-A738-9AE47475F11F}" srcId="{3926A17A-AA64-C349-BE0F-2A2E8C31ADE9}" destId="{2C7790D4-AEDC-694A-A284-A4509195250F}" srcOrd="0" destOrd="0" parTransId="{EF54738F-FD3C-FA47-947E-7B2C3895926B}" sibTransId="{AFD6115F-C9BA-F847-8742-F62DE7CD5A8B}"/>
    <dgm:cxn modelId="{3856D4D3-E89C-8648-B132-BF6C29B72E9C}" type="presOf" srcId="{8D9B77C7-586C-4891-AA6A-BF56F9495F80}" destId="{3ECD753F-0D81-4F10-9258-3D0B51219C60}" srcOrd="0" destOrd="0" presId="urn:microsoft.com/office/officeart/2005/8/layout/chevron2"/>
    <dgm:cxn modelId="{F12DC4EC-C847-8549-9464-389843205317}" type="presOf" srcId="{8ED1D8D1-A1D1-4D72-945B-3AC7EDB30673}" destId="{3DA09DCD-76DA-4335-8090-30F4B39921BE}" srcOrd="0" destOrd="0" presId="urn:microsoft.com/office/officeart/2005/8/layout/chevron2"/>
    <dgm:cxn modelId="{DC058BEE-83F2-684C-9600-2CD6B311FDD7}" srcId="{3FBB4B71-127A-0C44-A8AC-521FF6FB5BA9}" destId="{8EFE4486-4878-F94A-94E9-E84BE3ACC3B7}" srcOrd="0" destOrd="0" parTransId="{9FE2B00E-8697-0747-A51E-E47C49111845}" sibTransId="{DBB529AC-ABD5-7744-9276-E17BC2E1DCCA}"/>
    <dgm:cxn modelId="{82A221F2-E539-8D4A-8889-BF29FAB60F26}" type="presOf" srcId="{58706421-1067-104E-9564-D543F50F47CD}" destId="{312248B6-6A10-1045-86EF-ED277E137162}" srcOrd="0" destOrd="0" presId="urn:microsoft.com/office/officeart/2005/8/layout/chevron2"/>
    <dgm:cxn modelId="{D8D2DCF2-8F6C-DE49-9B4B-408782759DD1}" srcId="{E155DD63-D1F8-F149-8E5F-65D0439BD5C6}" destId="{3926A17A-AA64-C349-BE0F-2A2E8C31ADE9}" srcOrd="5" destOrd="0" parTransId="{38293106-3A2B-0C47-BF50-2EFE19B4E17B}" sibTransId="{E6BB4141-80DF-7B44-9887-EEEDA30FA521}"/>
    <dgm:cxn modelId="{7A4304F9-589D-ED4F-B29E-3F293A1B6388}" srcId="{E155DD63-D1F8-F149-8E5F-65D0439BD5C6}" destId="{8D9B77C7-586C-4891-AA6A-BF56F9495F80}" srcOrd="4" destOrd="0" parTransId="{642FB7E5-68AF-4874-AE9D-BC8AEF4E8B89}" sibTransId="{6A6459D6-3113-4265-9DB5-F817AF31052E}"/>
    <dgm:cxn modelId="{A8345CFB-8E06-6043-93E0-B8BCB4FC5F91}" type="presParOf" srcId="{A99FD3DB-B067-B142-A798-226CCDC5545F}" destId="{DE9FEFEE-ECD8-5C44-804F-9D42D3A37764}" srcOrd="0" destOrd="0" presId="urn:microsoft.com/office/officeart/2005/8/layout/chevron2"/>
    <dgm:cxn modelId="{162F5AE6-33B2-BB4E-87CF-340AC6ADAA66}" type="presParOf" srcId="{DE9FEFEE-ECD8-5C44-804F-9D42D3A37764}" destId="{EB442518-8EB9-0041-9C48-5410CE8D12D9}" srcOrd="0" destOrd="0" presId="urn:microsoft.com/office/officeart/2005/8/layout/chevron2"/>
    <dgm:cxn modelId="{561104A1-D785-6949-AB05-D99B2D70F397}" type="presParOf" srcId="{DE9FEFEE-ECD8-5C44-804F-9D42D3A37764}" destId="{84B7C7FD-240A-C949-AE35-ABF131C78B8B}" srcOrd="1" destOrd="0" presId="urn:microsoft.com/office/officeart/2005/8/layout/chevron2"/>
    <dgm:cxn modelId="{FFA46B44-B95C-FE49-9860-A1C852B207ED}" type="presParOf" srcId="{A99FD3DB-B067-B142-A798-226CCDC5545F}" destId="{329C0748-9541-054F-9716-00390D20B503}" srcOrd="1" destOrd="0" presId="urn:microsoft.com/office/officeart/2005/8/layout/chevron2"/>
    <dgm:cxn modelId="{7B76AAC3-9ED8-224B-B4B7-10E1A79FA1AF}" type="presParOf" srcId="{A99FD3DB-B067-B142-A798-226CCDC5545F}" destId="{A1B6362F-7356-304D-8A0A-5F34EE4092E9}" srcOrd="2" destOrd="0" presId="urn:microsoft.com/office/officeart/2005/8/layout/chevron2"/>
    <dgm:cxn modelId="{D4AF3EBE-DA66-5C4F-8B63-745C1A041172}" type="presParOf" srcId="{A1B6362F-7356-304D-8A0A-5F34EE4092E9}" destId="{3BBE8D20-386D-3545-8E40-6D3CBB36698D}" srcOrd="0" destOrd="0" presId="urn:microsoft.com/office/officeart/2005/8/layout/chevron2"/>
    <dgm:cxn modelId="{2DC41742-3E73-354B-B10D-AB1159DB77D7}" type="presParOf" srcId="{A1B6362F-7356-304D-8A0A-5F34EE4092E9}" destId="{70EAE0B9-9681-894E-A2D8-8A1D8C1BE283}" srcOrd="1" destOrd="0" presId="urn:microsoft.com/office/officeart/2005/8/layout/chevron2"/>
    <dgm:cxn modelId="{A0BA7E47-D202-3F40-88B1-9BF2564E6FF3}" type="presParOf" srcId="{A99FD3DB-B067-B142-A798-226CCDC5545F}" destId="{A5238E93-9C15-E24E-A3EB-6B288FF421C0}" srcOrd="3" destOrd="0" presId="urn:microsoft.com/office/officeart/2005/8/layout/chevron2"/>
    <dgm:cxn modelId="{F8E4F105-B6EC-4949-889D-1B3744DCBB57}" type="presParOf" srcId="{A99FD3DB-B067-B142-A798-226CCDC5545F}" destId="{52207686-2E0C-1B42-9C36-7B765F6F3673}" srcOrd="4" destOrd="0" presId="urn:microsoft.com/office/officeart/2005/8/layout/chevron2"/>
    <dgm:cxn modelId="{906273E4-B7BD-D94F-95EE-893A905A71F9}" type="presParOf" srcId="{52207686-2E0C-1B42-9C36-7B765F6F3673}" destId="{721795D8-7FDF-7B4E-AC7E-C852F3BF7B25}" srcOrd="0" destOrd="0" presId="urn:microsoft.com/office/officeart/2005/8/layout/chevron2"/>
    <dgm:cxn modelId="{B460790E-1125-D840-B78F-6F2C504AD298}" type="presParOf" srcId="{52207686-2E0C-1B42-9C36-7B765F6F3673}" destId="{312248B6-6A10-1045-86EF-ED277E137162}" srcOrd="1" destOrd="0" presId="urn:microsoft.com/office/officeart/2005/8/layout/chevron2"/>
    <dgm:cxn modelId="{34346DE8-EF39-9A43-852C-12235B63CE09}" type="presParOf" srcId="{A99FD3DB-B067-B142-A798-226CCDC5545F}" destId="{8EE36B3B-D9B6-DA48-8AF5-58A6C4812C67}" srcOrd="5" destOrd="0" presId="urn:microsoft.com/office/officeart/2005/8/layout/chevron2"/>
    <dgm:cxn modelId="{AC5A0D62-1695-974F-AE94-68928C9D0DD2}" type="presParOf" srcId="{A99FD3DB-B067-B142-A798-226CCDC5545F}" destId="{85A5E7F4-E483-4E08-81B5-DEDB53E6579F}" srcOrd="6" destOrd="0" presId="urn:microsoft.com/office/officeart/2005/8/layout/chevron2"/>
    <dgm:cxn modelId="{560632D9-BCD8-1B4C-848A-011C0391321C}" type="presParOf" srcId="{85A5E7F4-E483-4E08-81B5-DEDB53E6579F}" destId="{3DA09DCD-76DA-4335-8090-30F4B39921BE}" srcOrd="0" destOrd="0" presId="urn:microsoft.com/office/officeart/2005/8/layout/chevron2"/>
    <dgm:cxn modelId="{77D20A0F-8419-4846-8976-526FE5024155}" type="presParOf" srcId="{85A5E7F4-E483-4E08-81B5-DEDB53E6579F}" destId="{F805F3F2-49E3-44BB-8ECE-7D7D9FFEAB35}" srcOrd="1" destOrd="0" presId="urn:microsoft.com/office/officeart/2005/8/layout/chevron2"/>
    <dgm:cxn modelId="{AD739D87-BFD1-6743-9E64-EE53EEB6C783}" type="presParOf" srcId="{A99FD3DB-B067-B142-A798-226CCDC5545F}" destId="{1442FACB-6325-4FD2-AF45-F231FD88AE53}" srcOrd="7" destOrd="0" presId="urn:microsoft.com/office/officeart/2005/8/layout/chevron2"/>
    <dgm:cxn modelId="{D2967AF3-B9A9-EC4C-B2F9-29B066A0BB2E}" type="presParOf" srcId="{A99FD3DB-B067-B142-A798-226CCDC5545F}" destId="{05B94F56-6E30-42F1-8023-E29F25B94EC1}" srcOrd="8" destOrd="0" presId="urn:microsoft.com/office/officeart/2005/8/layout/chevron2"/>
    <dgm:cxn modelId="{CC9674AC-C2A4-3249-B793-8396138A420C}" type="presParOf" srcId="{05B94F56-6E30-42F1-8023-E29F25B94EC1}" destId="{3ECD753F-0D81-4F10-9258-3D0B51219C60}" srcOrd="0" destOrd="0" presId="urn:microsoft.com/office/officeart/2005/8/layout/chevron2"/>
    <dgm:cxn modelId="{08C8D1B3-12F9-B74E-BA8B-831B60A90C84}" type="presParOf" srcId="{05B94F56-6E30-42F1-8023-E29F25B94EC1}" destId="{6B3D19A0-6EA7-427F-A255-2EA640C0B4BF}" srcOrd="1" destOrd="0" presId="urn:microsoft.com/office/officeart/2005/8/layout/chevron2"/>
    <dgm:cxn modelId="{803F289D-7A19-E54B-8ED3-A06A7252AD9D}" type="presParOf" srcId="{A99FD3DB-B067-B142-A798-226CCDC5545F}" destId="{00221BE5-9AC7-41DF-BDE4-350A1A34A7EA}" srcOrd="9" destOrd="0" presId="urn:microsoft.com/office/officeart/2005/8/layout/chevron2"/>
    <dgm:cxn modelId="{70737995-9A9A-3345-A5F8-56AE058F559A}" type="presParOf" srcId="{A99FD3DB-B067-B142-A798-226CCDC5545F}" destId="{1033071D-00FD-9F43-B7DA-EC6F6B7231B6}" srcOrd="10" destOrd="0" presId="urn:microsoft.com/office/officeart/2005/8/layout/chevron2"/>
    <dgm:cxn modelId="{CAE5B5B9-3B43-9D46-B350-AD048EB7A878}" type="presParOf" srcId="{1033071D-00FD-9F43-B7DA-EC6F6B7231B6}" destId="{DB2DA693-CB4E-A44D-9165-380069B1E4D9}" srcOrd="0" destOrd="0" presId="urn:microsoft.com/office/officeart/2005/8/layout/chevron2"/>
    <dgm:cxn modelId="{85AFC1CC-5288-FA4F-81FA-200AE1855588}" type="presParOf" srcId="{1033071D-00FD-9F43-B7DA-EC6F6B7231B6}" destId="{1B08AC55-05EF-9748-AE59-9F9C463318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42518-8EB9-0041-9C48-5410CE8D12D9}">
      <dsp:nvSpPr>
        <dsp:cNvPr id="0" name=""/>
        <dsp:cNvSpPr/>
      </dsp:nvSpPr>
      <dsp:spPr>
        <a:xfrm rot="5400000">
          <a:off x="-106674" y="109573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dirty="0"/>
        </a:p>
      </dsp:txBody>
      <dsp:txXfrm rot="-5400000">
        <a:off x="1" y="251806"/>
        <a:ext cx="497813" cy="213348"/>
      </dsp:txXfrm>
    </dsp:sp>
    <dsp:sp modelId="{84B7C7FD-240A-C949-AE35-ABF131C78B8B}">
      <dsp:nvSpPr>
        <dsp:cNvPr id="0" name=""/>
        <dsp:cNvSpPr/>
      </dsp:nvSpPr>
      <dsp:spPr>
        <a:xfrm rot="5400000">
          <a:off x="5589112" y="-5098441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800" kern="1200" dirty="0"/>
            <a:t>Theory</a:t>
          </a:r>
        </a:p>
      </dsp:txBody>
      <dsp:txXfrm rot="-5400000">
        <a:off x="490672" y="22564"/>
        <a:ext cx="10636571" cy="417124"/>
      </dsp:txXfrm>
    </dsp:sp>
    <dsp:sp modelId="{3BBE8D20-386D-3545-8E40-6D3CBB36698D}">
      <dsp:nvSpPr>
        <dsp:cNvPr id="0" name=""/>
        <dsp:cNvSpPr/>
      </dsp:nvSpPr>
      <dsp:spPr>
        <a:xfrm rot="5400000">
          <a:off x="-106674" y="719609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 rot="-5400000">
        <a:off x="1" y="861842"/>
        <a:ext cx="497813" cy="213348"/>
      </dsp:txXfrm>
    </dsp:sp>
    <dsp:sp modelId="{70EAE0B9-9681-894E-A2D8-8A1D8C1BE283}">
      <dsp:nvSpPr>
        <dsp:cNvPr id="0" name=""/>
        <dsp:cNvSpPr/>
      </dsp:nvSpPr>
      <dsp:spPr>
        <a:xfrm rot="5400000">
          <a:off x="5596254" y="-4485506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800" kern="1200"/>
            <a:t>Research question &amp; </a:t>
          </a:r>
          <a:r>
            <a:rPr lang="en-NL" sz="2800" kern="1200"/>
            <a:t>m</a:t>
          </a:r>
          <a:r>
            <a:rPr lang="en-GB" sz="2800" kern="1200"/>
            <a:t>otivation</a:t>
          </a:r>
        </a:p>
      </dsp:txBody>
      <dsp:txXfrm rot="-5400000">
        <a:off x="497814" y="635499"/>
        <a:ext cx="10636571" cy="417124"/>
      </dsp:txXfrm>
    </dsp:sp>
    <dsp:sp modelId="{721795D8-7FDF-7B4E-AC7E-C852F3BF7B25}">
      <dsp:nvSpPr>
        <dsp:cNvPr id="0" name=""/>
        <dsp:cNvSpPr/>
      </dsp:nvSpPr>
      <dsp:spPr>
        <a:xfrm rot="5400000">
          <a:off x="-106674" y="1329644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 rot="-5400000">
        <a:off x="1" y="1471877"/>
        <a:ext cx="497813" cy="213348"/>
      </dsp:txXfrm>
    </dsp:sp>
    <dsp:sp modelId="{312248B6-6A10-1045-86EF-ED277E137162}">
      <dsp:nvSpPr>
        <dsp:cNvPr id="0" name=""/>
        <dsp:cNvSpPr/>
      </dsp:nvSpPr>
      <dsp:spPr>
        <a:xfrm rot="5400000">
          <a:off x="5596254" y="-3875470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800" kern="1200" dirty="0"/>
            <a:t>Results: Pattern production</a:t>
          </a:r>
        </a:p>
      </dsp:txBody>
      <dsp:txXfrm rot="-5400000">
        <a:off x="497814" y="1245535"/>
        <a:ext cx="10636571" cy="417124"/>
      </dsp:txXfrm>
    </dsp:sp>
    <dsp:sp modelId="{3DA09DCD-76DA-4335-8090-30F4B39921BE}">
      <dsp:nvSpPr>
        <dsp:cNvPr id="0" name=""/>
        <dsp:cNvSpPr/>
      </dsp:nvSpPr>
      <dsp:spPr>
        <a:xfrm rot="5400000">
          <a:off x="-106674" y="1939680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 rot="-5400000">
        <a:off x="1" y="2081913"/>
        <a:ext cx="497813" cy="213348"/>
      </dsp:txXfrm>
    </dsp:sp>
    <dsp:sp modelId="{F805F3F2-49E3-44BB-8ECE-7D7D9FFEAB35}">
      <dsp:nvSpPr>
        <dsp:cNvPr id="0" name=""/>
        <dsp:cNvSpPr/>
      </dsp:nvSpPr>
      <dsp:spPr>
        <a:xfrm rot="5400000">
          <a:off x="5596254" y="-3265434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NL" sz="2800" kern="1200"/>
            <a:t>Results: Minkowski measures and functionals</a:t>
          </a:r>
          <a:endParaRPr lang="en-GB" sz="2800" kern="1200"/>
        </a:p>
      </dsp:txBody>
      <dsp:txXfrm rot="-5400000">
        <a:off x="497814" y="1855571"/>
        <a:ext cx="10636571" cy="417124"/>
      </dsp:txXfrm>
    </dsp:sp>
    <dsp:sp modelId="{3ECD753F-0D81-4F10-9258-3D0B51219C60}">
      <dsp:nvSpPr>
        <dsp:cNvPr id="0" name=""/>
        <dsp:cNvSpPr/>
      </dsp:nvSpPr>
      <dsp:spPr>
        <a:xfrm rot="5400000">
          <a:off x="-106674" y="2549715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 rot="-5400000">
        <a:off x="1" y="2691948"/>
        <a:ext cx="497813" cy="213348"/>
      </dsp:txXfrm>
    </dsp:sp>
    <dsp:sp modelId="{6B3D19A0-6EA7-427F-A255-2EA640C0B4BF}">
      <dsp:nvSpPr>
        <dsp:cNvPr id="0" name=""/>
        <dsp:cNvSpPr/>
      </dsp:nvSpPr>
      <dsp:spPr>
        <a:xfrm rot="5400000">
          <a:off x="5596254" y="-2655399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800" kern="1200"/>
            <a:t>Validity of results: </a:t>
          </a:r>
          <a:r>
            <a:rPr lang="en-NL" sz="2800" kern="1200"/>
            <a:t>Pearson comparison</a:t>
          </a:r>
          <a:endParaRPr lang="en-GB" sz="2800" kern="1200"/>
        </a:p>
      </dsp:txBody>
      <dsp:txXfrm rot="-5400000">
        <a:off x="497814" y="2465606"/>
        <a:ext cx="10636571" cy="417124"/>
      </dsp:txXfrm>
    </dsp:sp>
    <dsp:sp modelId="{DB2DA693-CB4E-A44D-9165-380069B1E4D9}">
      <dsp:nvSpPr>
        <dsp:cNvPr id="0" name=""/>
        <dsp:cNvSpPr/>
      </dsp:nvSpPr>
      <dsp:spPr>
        <a:xfrm rot="5400000">
          <a:off x="-106674" y="3159751"/>
          <a:ext cx="711161" cy="49781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 dirty="0"/>
        </a:p>
      </dsp:txBody>
      <dsp:txXfrm rot="-5400000">
        <a:off x="1" y="3301984"/>
        <a:ext cx="497813" cy="213348"/>
      </dsp:txXfrm>
    </dsp:sp>
    <dsp:sp modelId="{1B08AC55-05EF-9748-AE59-9F9C4633187D}">
      <dsp:nvSpPr>
        <dsp:cNvPr id="0" name=""/>
        <dsp:cNvSpPr/>
      </dsp:nvSpPr>
      <dsp:spPr>
        <a:xfrm rot="5400000">
          <a:off x="5596254" y="-2045363"/>
          <a:ext cx="462254" cy="10659136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800" kern="1200" dirty="0"/>
            <a:t>Performance evaluation</a:t>
          </a:r>
        </a:p>
      </dsp:txBody>
      <dsp:txXfrm rot="-5400000">
        <a:off x="497814" y="3075642"/>
        <a:ext cx="10636571" cy="417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D1E74-48FE-504A-AC0A-2AA3D8C730C3}" type="datetimeFigureOut">
              <a:rPr lang="en-NO" smtClean="0"/>
              <a:t>05/06/2025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C8DD9-EDC1-0541-97AA-738686C0A57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5544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58271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0584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5335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F81A8-0CBD-E64D-95E8-0AB0EE52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18D8EE-BF55-EE69-BF26-B7B32357C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7D556-1C71-6594-5809-78F8DAE8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0AD4A-4358-809C-95CA-187529C73A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13780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75C8-590A-3003-DAA6-B64AACD1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04682-0C1B-88CB-5387-FBA5D5AB4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7CE132-AD15-16E8-EF69-EA9CDADED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6C648-581B-247C-726F-757A53FB4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49711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0A505-D4A6-0B10-E4BD-8C8C58B7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06A7B-ECF0-93E6-B4DE-6E52445F9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19D71-B67B-80A8-FD28-07B66C494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507D0-1D02-871D-4108-2D956A6C9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8024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7E1E-1DE3-4B5B-67D5-638B599D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A137F-0705-0E41-F19B-E8153007A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11A94-00A6-4030-6979-346034D23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59557-2909-8689-315C-1EB15280F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35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200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Characterize morphological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4725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7528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2261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Dots misses Mecke reference by an average 12% of unit height</a:t>
            </a:r>
          </a:p>
          <a:p>
            <a:endParaRPr lang="en-NL" dirty="0"/>
          </a:p>
          <a:p>
            <a:r>
              <a:rPr lang="en-NL" dirty="0"/>
              <a:t>Small RMS – shape closely follows benchmark</a:t>
            </a:r>
          </a:p>
          <a:p>
            <a:endParaRPr lang="en-NL" dirty="0"/>
          </a:p>
          <a:p>
            <a:endParaRPr lang="en-NL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75915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Stripes are 72% away from the Mecke prediction – </a:t>
            </a:r>
            <a:r>
              <a:rPr lang="en-NL" b="1" dirty="0"/>
              <a:t>boundary length behaviour of simulation very different! </a:t>
            </a:r>
          </a:p>
          <a:p>
            <a:endParaRPr lang="en-NL" b="1" dirty="0"/>
          </a:p>
          <a:p>
            <a:r>
              <a:rPr lang="en-NL" b="1" dirty="0"/>
              <a:t>Ps not a good distinguisher</a:t>
            </a:r>
            <a:endParaRPr lang="en-NL" dirty="0"/>
          </a:p>
          <a:p>
            <a:endParaRPr lang="en-NL" dirty="0"/>
          </a:p>
          <a:p>
            <a:r>
              <a:rPr lang="en-NL" dirty="0"/>
              <a:t>Because nearly every polynomial coefficient deviates from Mecke, particularly the constant term – our whole curve gets pushed up.</a:t>
            </a:r>
          </a:p>
          <a:p>
            <a:endParaRPr lang="en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58116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87237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E07D7-A699-9201-60C7-E24AFE99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937D5-B9C7-F4F3-8E8C-33839E91F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786CB-4872-3A1E-46C1-0BA43FA04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4A858-37E7-1E5D-3492-76129E8BE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851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A527C-F78F-FA86-657F-24FC7275B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40229-DBDC-5F14-EFBF-A391AD284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4524E-0274-18DB-AE14-532E01F21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27A9-B1BD-A2E1-D009-B2E94C687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C8DD9-EDC1-0541-97AA-738686C0A576}" type="slidenum">
              <a:rPr lang="en-NO" smtClean="0"/>
              <a:t>26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163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1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1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1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2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6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8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31.sv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123999-BC5D-A04F-AE81-EB820AC85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7"/>
            <a:ext cx="4358503" cy="313794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NO" sz="4700" dirty="0"/>
              <a:t>Turing patterns in reaction-diffusion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1A1F-1309-A110-675A-18D1A1413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69641"/>
            <a:ext cx="4307405" cy="1376976"/>
          </a:xfrm>
        </p:spPr>
        <p:txBody>
          <a:bodyPr anchor="b">
            <a:normAutofit/>
          </a:bodyPr>
          <a:lstStyle/>
          <a:p>
            <a:r>
              <a:rPr lang="en-GB"/>
              <a:t>B</a:t>
            </a:r>
            <a:r>
              <a:rPr lang="en-NO"/>
              <a:t>y Carolina and Sophia</a:t>
            </a:r>
            <a:endParaRPr lang="en-NO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32E6E-89A4-E840-3A4C-8CB5DCC51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47" t="11690" r="11110" b="10679"/>
          <a:stretch>
            <a:fillRect/>
          </a:stretch>
        </p:blipFill>
        <p:spPr>
          <a:xfrm>
            <a:off x="6241773" y="978407"/>
            <a:ext cx="4731027" cy="48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7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Maze outline">
            <a:extLst>
              <a:ext uri="{FF2B5EF4-FFF2-40B4-BE49-F238E27FC236}">
                <a16:creationId xmlns:a16="http://schemas.microsoft.com/office/drawing/2014/main" id="{09605EC6-E9A5-98A0-794C-008C84EA6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6398" y="2048868"/>
            <a:ext cx="2514601" cy="251460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1D2A97-F3D6-55DC-1B18-4F77B8AA9104}"/>
              </a:ext>
            </a:extLst>
          </p:cNvPr>
          <p:cNvSpPr txBox="1">
            <a:spLocks/>
          </p:cNvSpPr>
          <p:nvPr/>
        </p:nvSpPr>
        <p:spPr>
          <a:xfrm>
            <a:off x="86994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/>
              <a:t>Motivation</a:t>
            </a:r>
          </a:p>
        </p:txBody>
      </p:sp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92B8BE3F-5E40-5A91-EC24-ADAB0EC75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0485" y="1848128"/>
            <a:ext cx="2903050" cy="2903050"/>
          </a:xfrm>
          <a:prstGeom prst="rect">
            <a:avLst/>
          </a:prstGeom>
        </p:spPr>
      </p:pic>
      <p:pic>
        <p:nvPicPr>
          <p:cNvPr id="28" name="Graphic 27" descr="Scatterplot outline">
            <a:extLst>
              <a:ext uri="{FF2B5EF4-FFF2-40B4-BE49-F238E27FC236}">
                <a16:creationId xmlns:a16="http://schemas.microsoft.com/office/drawing/2014/main" id="{FFCEE602-BCDF-47EF-524C-3F9EDE623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3602" y="2617212"/>
            <a:ext cx="1107185" cy="11071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279019-13EA-55C7-D0CA-0927C8F5EA66}"/>
              </a:ext>
            </a:extLst>
          </p:cNvPr>
          <p:cNvSpPr txBox="1"/>
          <p:nvPr/>
        </p:nvSpPr>
        <p:spPr>
          <a:xfrm>
            <a:off x="1957335" y="4558077"/>
            <a:ext cx="29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dirty="0"/>
              <a:t>Turing patterns can explain </a:t>
            </a:r>
          </a:p>
          <a:p>
            <a:r>
              <a:rPr lang="en-NO" dirty="0"/>
              <a:t>pattern formation in nature!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EE7BB2-1015-822E-5E1A-057626FA00DC}"/>
              </a:ext>
            </a:extLst>
          </p:cNvPr>
          <p:cNvSpPr txBox="1"/>
          <p:nvPr/>
        </p:nvSpPr>
        <p:spPr>
          <a:xfrm>
            <a:off x="6096000" y="4563469"/>
            <a:ext cx="3929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Little research on reproducing Mecke </a:t>
            </a:r>
          </a:p>
          <a:p>
            <a:pPr algn="ctr"/>
            <a:r>
              <a:rPr lang="en-NO" dirty="0"/>
              <a:t>on modern simulations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17DED3-2D4A-4FDC-CA4E-EF8DC8637DBD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47B02479-02F6-BC03-A6C6-0DB2F4D39086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DC7B9EE5-40A0-7DAB-E71F-D43F514FAE66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8550F6-3156-7432-0ACB-4F7F1DD6A20A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3850D5D1-9044-404E-FB09-3E0A0602C69F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 dirty="0"/>
            </a:p>
          </p:txBody>
        </p:sp>
        <p:sp>
          <p:nvSpPr>
            <p:cNvPr id="39" name="Chevron 6">
              <a:extLst>
                <a:ext uri="{FF2B5EF4-FFF2-40B4-BE49-F238E27FC236}">
                  <a16:creationId xmlns:a16="http://schemas.microsoft.com/office/drawing/2014/main" id="{AC8BF342-B557-D687-D7BB-FD7943F8031B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709DC3-6FD0-14BE-761C-20B9C9D907AE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B9CF054E-9D6F-0E4A-8EAE-2D190DEF0DDD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8">
              <a:extLst>
                <a:ext uri="{FF2B5EF4-FFF2-40B4-BE49-F238E27FC236}">
                  <a16:creationId xmlns:a16="http://schemas.microsoft.com/office/drawing/2014/main" id="{0BE72516-7D04-7A30-6854-38E5F110AB1B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4E0F55-FEDE-3049-E12D-E6A1C4DD81CC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26F59BA9-3F14-1ABC-F1D0-2DF89CED6451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5" name="Chevron 10">
              <a:extLst>
                <a:ext uri="{FF2B5EF4-FFF2-40B4-BE49-F238E27FC236}">
                  <a16:creationId xmlns:a16="http://schemas.microsoft.com/office/drawing/2014/main" id="{83014B39-59D4-5727-5153-72BC10AB521F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DC564BE-CC9D-6CDA-D207-5FD3ABEA2719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E70EE42D-D1A1-375D-62DF-7B9E4D2C7D30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8" name="Chevron 12">
              <a:extLst>
                <a:ext uri="{FF2B5EF4-FFF2-40B4-BE49-F238E27FC236}">
                  <a16:creationId xmlns:a16="http://schemas.microsoft.com/office/drawing/2014/main" id="{F3818F16-2DCA-2626-5EC2-C99828F7F31A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507607-C8C1-9108-EE2F-46C6B5A0C035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CFD469E7-FDE2-C6A7-1BBE-04E5109B292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1" name="Chevron 12">
              <a:extLst>
                <a:ext uri="{FF2B5EF4-FFF2-40B4-BE49-F238E27FC236}">
                  <a16:creationId xmlns:a16="http://schemas.microsoft.com/office/drawing/2014/main" id="{A574FC1D-F8FE-01E3-9F87-1C27A8363EDC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86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CF66-3822-4E75-D689-BBDC8A2E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D71E-E648-4733-E8F3-69584594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71" y="2523726"/>
            <a:ext cx="9608458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NO" sz="4000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br>
              <a:rPr lang="en-NO" sz="40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NO" dirty="0"/>
            </a:br>
            <a:r>
              <a:rPr lang="en-NO" sz="4900" dirty="0"/>
              <a:t>The simulated system</a:t>
            </a:r>
            <a:endParaRPr lang="en-NO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C902BF-FC07-2830-ABCF-7617845730EC}"/>
              </a:ext>
            </a:extLst>
          </p:cNvPr>
          <p:cNvCxnSpPr/>
          <p:nvPr/>
        </p:nvCxnSpPr>
        <p:spPr>
          <a:xfrm>
            <a:off x="4608285" y="3432195"/>
            <a:ext cx="297542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2A5A53-05AF-18DA-8320-B8E77693E68B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3A9196C2-3583-16AA-369F-115FF1F8F2AE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4">
              <a:extLst>
                <a:ext uri="{FF2B5EF4-FFF2-40B4-BE49-F238E27FC236}">
                  <a16:creationId xmlns:a16="http://schemas.microsoft.com/office/drawing/2014/main" id="{F674B8B0-D5BD-0389-0259-924D772B8919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244499-4CA6-6AA9-2231-7D492F57DFF5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3B11909C-A933-ED42-FC47-BE8BACEDDDFB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3" name="Chevron 6">
              <a:extLst>
                <a:ext uri="{FF2B5EF4-FFF2-40B4-BE49-F238E27FC236}">
                  <a16:creationId xmlns:a16="http://schemas.microsoft.com/office/drawing/2014/main" id="{0F38A314-A2A1-34B8-CA0A-C0DF4EEF232C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DE50E-E27B-80D8-F441-F3DDB4A18D0C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524FFF6D-879B-03EC-BD8B-5A3EFD19668B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6" name="Chevron 8">
              <a:extLst>
                <a:ext uri="{FF2B5EF4-FFF2-40B4-BE49-F238E27FC236}">
                  <a16:creationId xmlns:a16="http://schemas.microsoft.com/office/drawing/2014/main" id="{D517F8AE-D544-F15A-1FE7-EE72A0F955AE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2E945C-8971-129E-B454-C92092B0FB7C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31B42827-A056-A0BF-BC25-E0DAE87568E3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9" name="Chevron 10">
              <a:extLst>
                <a:ext uri="{FF2B5EF4-FFF2-40B4-BE49-F238E27FC236}">
                  <a16:creationId xmlns:a16="http://schemas.microsoft.com/office/drawing/2014/main" id="{646D84BF-CC0F-4881-DFD7-96967F47A027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D54535-EA66-8470-5B5E-D8B257B8E316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31189A9B-BB33-A1FC-FE5E-28F91FD0344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2" name="Chevron 12">
              <a:extLst>
                <a:ext uri="{FF2B5EF4-FFF2-40B4-BE49-F238E27FC236}">
                  <a16:creationId xmlns:a16="http://schemas.microsoft.com/office/drawing/2014/main" id="{157079BE-51CD-48A1-502B-032680FD3732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3BDD34-E075-6FFC-9180-642FCE633880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83E24BE0-B52E-7642-B01E-1A241BEB7525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5" name="Chevron 12">
              <a:extLst>
                <a:ext uri="{FF2B5EF4-FFF2-40B4-BE49-F238E27FC236}">
                  <a16:creationId xmlns:a16="http://schemas.microsoft.com/office/drawing/2014/main" id="{A5EF26C0-8B2C-B9A4-148F-FE33434268F5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03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1F7A-0023-D5D7-C55C-1FC3571E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1" y="978408"/>
            <a:ext cx="11155680" cy="1463040"/>
          </a:xfrm>
        </p:spPr>
        <p:txBody>
          <a:bodyPr/>
          <a:lstStyle/>
          <a:p>
            <a:pPr algn="ctr"/>
            <a:r>
              <a:rPr lang="en-NO" dirty="0"/>
              <a:t>Time-evolved simulations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9EE5B3D-E61A-1D2D-C778-CF6817E71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081" t="12962" r="11960" b="12189"/>
          <a:stretch>
            <a:fillRect/>
          </a:stretch>
        </p:blipFill>
        <p:spPr>
          <a:xfrm>
            <a:off x="6989348" y="2368261"/>
            <a:ext cx="2577448" cy="260842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9B19CE-F3EE-F3A8-5949-6DB0B9A2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43" t="13032" r="11170" b="11579"/>
          <a:stretch>
            <a:fillRect/>
          </a:stretch>
        </p:blipFill>
        <p:spPr>
          <a:xfrm>
            <a:off x="2005400" y="2441448"/>
            <a:ext cx="2525117" cy="25352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24A488-F514-E543-827C-A9BB9FDEC6B3}"/>
              </a:ext>
            </a:extLst>
          </p:cNvPr>
          <p:cNvSpPr txBox="1"/>
          <p:nvPr/>
        </p:nvSpPr>
        <p:spPr>
          <a:xfrm>
            <a:off x="1776139" y="5357334"/>
            <a:ext cx="298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Simulation for stripe pattern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B230C-6D8B-B3DD-6456-DD1FDD659BB8}"/>
              </a:ext>
            </a:extLst>
          </p:cNvPr>
          <p:cNvSpPr txBox="1"/>
          <p:nvPr/>
        </p:nvSpPr>
        <p:spPr>
          <a:xfrm>
            <a:off x="6741786" y="5357334"/>
            <a:ext cx="307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Simulation for dotted pattern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66FF38-FE33-7DA5-E620-DFBB57F82D69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8A5932E7-94B3-231E-CD62-CBFB737AA333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9" name="Chevron 4">
              <a:extLst>
                <a:ext uri="{FF2B5EF4-FFF2-40B4-BE49-F238E27FC236}">
                  <a16:creationId xmlns:a16="http://schemas.microsoft.com/office/drawing/2014/main" id="{5911962E-7B14-247D-A794-114D3445B727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1AB5DF-21C3-E089-629E-3556E340EBA9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37371AA3-ACF6-581D-DD45-967CD6680A15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2" name="Chevron 6">
              <a:extLst>
                <a:ext uri="{FF2B5EF4-FFF2-40B4-BE49-F238E27FC236}">
                  <a16:creationId xmlns:a16="http://schemas.microsoft.com/office/drawing/2014/main" id="{74719C30-FA76-25B6-BAA4-D02C411EBFFF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190841-9D16-0BF1-E01C-30834EDE541F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B82CCF94-706B-1360-428B-FD6C4797D460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5" name="Chevron 8">
              <a:extLst>
                <a:ext uri="{FF2B5EF4-FFF2-40B4-BE49-F238E27FC236}">
                  <a16:creationId xmlns:a16="http://schemas.microsoft.com/office/drawing/2014/main" id="{5104BF5C-0FDE-70E3-4D27-9B548F489B01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49FF08-CEFD-9391-8EB3-E0BB01D8A991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37" name="Chevron 36">
              <a:extLst>
                <a:ext uri="{FF2B5EF4-FFF2-40B4-BE49-F238E27FC236}">
                  <a16:creationId xmlns:a16="http://schemas.microsoft.com/office/drawing/2014/main" id="{ECD20AC5-81B7-2FF8-7773-C5BF183ED462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8" name="Chevron 10">
              <a:extLst>
                <a:ext uri="{FF2B5EF4-FFF2-40B4-BE49-F238E27FC236}">
                  <a16:creationId xmlns:a16="http://schemas.microsoft.com/office/drawing/2014/main" id="{450DEF68-9D41-69A4-0380-35C4C8855F6C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D71E9F-C74D-652F-9D12-0AC7D60BB7AC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0" name="Chevron 39">
              <a:extLst>
                <a:ext uri="{FF2B5EF4-FFF2-40B4-BE49-F238E27FC236}">
                  <a16:creationId xmlns:a16="http://schemas.microsoft.com/office/drawing/2014/main" id="{E5C11E93-F876-7780-7686-69912C9F181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1" name="Chevron 12">
              <a:extLst>
                <a:ext uri="{FF2B5EF4-FFF2-40B4-BE49-F238E27FC236}">
                  <a16:creationId xmlns:a16="http://schemas.microsoft.com/office/drawing/2014/main" id="{EC957EFF-323C-8919-1A09-D078A8A6F782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5B702B-21F1-A847-700F-D8226508048A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F7847280-0FB2-02B1-D220-19AC9E5D21D0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4" name="Chevron 12">
              <a:extLst>
                <a:ext uri="{FF2B5EF4-FFF2-40B4-BE49-F238E27FC236}">
                  <a16:creationId xmlns:a16="http://schemas.microsoft.com/office/drawing/2014/main" id="{37A696D3-62EB-06C2-1882-8B126B9F5266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043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C4C5A-4F44-7E6D-7F61-015591E4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F696-F83A-8349-813F-9AF346C1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71" y="2523726"/>
            <a:ext cx="9608458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NO" sz="4000" dirty="0">
                <a:solidFill>
                  <a:schemeClr val="bg2">
                    <a:lumMod val="25000"/>
                  </a:schemeClr>
                </a:solidFill>
              </a:rPr>
              <a:t>Results</a:t>
            </a:r>
            <a:br>
              <a:rPr lang="en-NO" sz="40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NO" dirty="0"/>
            </a:br>
            <a:r>
              <a:rPr lang="en-NO" sz="4900" dirty="0"/>
              <a:t>The Minkowski </a:t>
            </a:r>
            <a:r>
              <a:rPr lang="en-NO" sz="4900"/>
              <a:t>measures</a:t>
            </a:r>
            <a:r>
              <a:rPr lang="en-NO" sz="4900" dirty="0"/>
              <a:t> and functionals</a:t>
            </a:r>
            <a:endParaRPr lang="en-NO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1D12DC-1AA8-A2CA-B315-3B13DFF40061}"/>
              </a:ext>
            </a:extLst>
          </p:cNvPr>
          <p:cNvCxnSpPr/>
          <p:nvPr/>
        </p:nvCxnSpPr>
        <p:spPr>
          <a:xfrm>
            <a:off x="4608285" y="3432195"/>
            <a:ext cx="297542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E6E0B3-9F18-53E2-F442-44257DC3E5DD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22" name="Chevron 21">
              <a:extLst>
                <a:ext uri="{FF2B5EF4-FFF2-40B4-BE49-F238E27FC236}">
                  <a16:creationId xmlns:a16="http://schemas.microsoft.com/office/drawing/2014/main" id="{3924CD85-6634-B1B6-5879-BB10EB3609A7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3" name="Chevron 4">
              <a:extLst>
                <a:ext uri="{FF2B5EF4-FFF2-40B4-BE49-F238E27FC236}">
                  <a16:creationId xmlns:a16="http://schemas.microsoft.com/office/drawing/2014/main" id="{E421ED65-C3F0-2515-832A-74EB785E6532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BAE30D-67D6-1B9F-2554-0E3DABC1122E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4F87E300-9B4B-979F-9FBE-E316BA1F66FA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6" name="Chevron 6">
              <a:extLst>
                <a:ext uri="{FF2B5EF4-FFF2-40B4-BE49-F238E27FC236}">
                  <a16:creationId xmlns:a16="http://schemas.microsoft.com/office/drawing/2014/main" id="{8A9DC183-908B-1903-936E-348041E71D5B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E44996-AC6C-1F69-7F17-909CA6562B0F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28" name="Chevron 27">
              <a:extLst>
                <a:ext uri="{FF2B5EF4-FFF2-40B4-BE49-F238E27FC236}">
                  <a16:creationId xmlns:a16="http://schemas.microsoft.com/office/drawing/2014/main" id="{53A34214-A3E4-298C-FE9E-7A1E56247564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9" name="Chevron 8">
              <a:extLst>
                <a:ext uri="{FF2B5EF4-FFF2-40B4-BE49-F238E27FC236}">
                  <a16:creationId xmlns:a16="http://schemas.microsoft.com/office/drawing/2014/main" id="{71ABF28F-6C27-FCBF-D543-744BB9532F40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BEB526-6AA4-A5D3-8911-05DFB620C856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31" name="Chevron 30">
              <a:extLst>
                <a:ext uri="{FF2B5EF4-FFF2-40B4-BE49-F238E27FC236}">
                  <a16:creationId xmlns:a16="http://schemas.microsoft.com/office/drawing/2014/main" id="{D5401D9C-5D68-787A-BE89-A63248A3DC6A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2" name="Chevron 10">
              <a:extLst>
                <a:ext uri="{FF2B5EF4-FFF2-40B4-BE49-F238E27FC236}">
                  <a16:creationId xmlns:a16="http://schemas.microsoft.com/office/drawing/2014/main" id="{DA07198D-D732-0341-5453-473B5CDC3392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1C45C0-9A98-E348-A483-6C8B8BDB5A4C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F3910DC9-C4A3-990C-E82A-C2C22F095237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5" name="Chevron 12">
              <a:extLst>
                <a:ext uri="{FF2B5EF4-FFF2-40B4-BE49-F238E27FC236}">
                  <a16:creationId xmlns:a16="http://schemas.microsoft.com/office/drawing/2014/main" id="{737CA3C7-C0C6-0F92-452F-FA6056F99F29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D78B94-C38E-5515-077A-75D5A35AF1E5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80E15693-2558-8C38-8BEC-F7469627B14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9" name="Chevron 12">
              <a:extLst>
                <a:ext uri="{FF2B5EF4-FFF2-40B4-BE49-F238E27FC236}">
                  <a16:creationId xmlns:a16="http://schemas.microsoft.com/office/drawing/2014/main" id="{D30D3D0A-3423-31E8-1DD5-0BBFFB6A7DE0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05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A3D1A-6719-FCB7-B1B7-39755A1D3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B604-FAC7-3849-03B1-BB496E0F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7" y="978408"/>
            <a:ext cx="11155680" cy="1463040"/>
          </a:xfrm>
        </p:spPr>
        <p:txBody>
          <a:bodyPr/>
          <a:lstStyle/>
          <a:p>
            <a:r>
              <a:rPr lang="en-NO"/>
              <a:t>Comparing to literature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619BB66-24AF-E3F9-CB3F-BF4509E9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53" y="1750228"/>
            <a:ext cx="7156445" cy="1176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E69757-C258-2363-FDA2-84235FF60FAC}"/>
              </a:ext>
            </a:extLst>
          </p:cNvPr>
          <p:cNvSpPr txBox="1"/>
          <p:nvPr/>
        </p:nvSpPr>
        <p:spPr>
          <a:xfrm>
            <a:off x="8822467" y="2644170"/>
            <a:ext cx="190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CD6DA7-CA3F-B211-5B99-0F97043C2B2B}"/>
              </a:ext>
            </a:extLst>
          </p:cNvPr>
          <p:cNvSpPr txBox="1"/>
          <p:nvPr/>
        </p:nvSpPr>
        <p:spPr>
          <a:xfrm>
            <a:off x="9087061" y="3709452"/>
            <a:ext cx="137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672F67-EB2F-6E5F-EA24-CBF0CF319C15}"/>
              </a:ext>
            </a:extLst>
          </p:cNvPr>
          <p:cNvSpPr txBox="1"/>
          <p:nvPr/>
        </p:nvSpPr>
        <p:spPr>
          <a:xfrm>
            <a:off x="9045708" y="4800983"/>
            <a:ext cx="13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9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BE59D2-982B-F383-09DD-FF3E8CEEC168}"/>
              </a:ext>
            </a:extLst>
          </p:cNvPr>
          <p:cNvSpPr txBox="1"/>
          <p:nvPr/>
        </p:nvSpPr>
        <p:spPr>
          <a:xfrm>
            <a:off x="3533313" y="2741702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AAAFF9-C799-6B59-6A12-28656AD12FC1}"/>
              </a:ext>
            </a:extLst>
          </p:cNvPr>
          <p:cNvSpPr txBox="1"/>
          <p:nvPr/>
        </p:nvSpPr>
        <p:spPr>
          <a:xfrm>
            <a:off x="3484458" y="3770345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32980F-AAAE-F2F7-A408-12B8054F44BE}"/>
              </a:ext>
            </a:extLst>
          </p:cNvPr>
          <p:cNvSpPr txBox="1"/>
          <p:nvPr/>
        </p:nvSpPr>
        <p:spPr>
          <a:xfrm>
            <a:off x="3581534" y="4801246"/>
            <a:ext cx="46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36C4BAD-9D76-AE4F-69F1-B87053420056}"/>
              </a:ext>
            </a:extLst>
          </p:cNvPr>
          <p:cNvSpPr/>
          <p:nvPr/>
        </p:nvSpPr>
        <p:spPr>
          <a:xfrm>
            <a:off x="4584916" y="3243607"/>
            <a:ext cx="4385266" cy="28117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EEA3A4-2882-CC6D-8A11-DA9D6A84B96F}"/>
              </a:ext>
            </a:extLst>
          </p:cNvPr>
          <p:cNvSpPr txBox="1"/>
          <p:nvPr/>
        </p:nvSpPr>
        <p:spPr>
          <a:xfrm>
            <a:off x="4924218" y="4110856"/>
            <a:ext cx="2953718" cy="10772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NL" sz="3200"/>
              <a:t>Transform into functional form</a:t>
            </a:r>
            <a:endParaRPr lang="en-US" sz="3200"/>
          </a:p>
        </p:txBody>
      </p:sp>
      <p:pic>
        <p:nvPicPr>
          <p:cNvPr id="3" name="Content Placeholder 19">
            <a:extLst>
              <a:ext uri="{FF2B5EF4-FFF2-40B4-BE49-F238E27FC236}">
                <a16:creationId xmlns:a16="http://schemas.microsoft.com/office/drawing/2014/main" id="{9E6590DE-BEEF-6524-BD73-7DBA6921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1162" y="3182617"/>
            <a:ext cx="1372558" cy="1372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559997-9148-E4BD-6920-CF5945ED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1162" y="4812647"/>
            <a:ext cx="1369924" cy="1369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4A0EF39-E33C-B327-2645-1DEE0E46BFE2}"/>
              </a:ext>
            </a:extLst>
          </p:cNvPr>
          <p:cNvSpPr/>
          <p:nvPr/>
        </p:nvSpPr>
        <p:spPr>
          <a:xfrm>
            <a:off x="1745465" y="4009534"/>
            <a:ext cx="1760024" cy="1279862"/>
          </a:xfrm>
          <a:prstGeom prst="rightArrow">
            <a:avLst>
              <a:gd name="adj1" fmla="val 50000"/>
              <a:gd name="adj2" fmla="val 51519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1F609-197F-3EF6-99CD-441551A66F4E}"/>
              </a:ext>
            </a:extLst>
          </p:cNvPr>
          <p:cNvSpPr txBox="1"/>
          <p:nvPr/>
        </p:nvSpPr>
        <p:spPr>
          <a:xfrm>
            <a:off x="674268" y="2663535"/>
            <a:ext cx="246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SIMULATION</a:t>
            </a:r>
            <a:endParaRPr lang="en-US" sz="2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2AAE71-D09E-8A4A-D5C2-D644CC43C83A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0" name="Chevron 29">
              <a:extLst>
                <a:ext uri="{FF2B5EF4-FFF2-40B4-BE49-F238E27FC236}">
                  <a16:creationId xmlns:a16="http://schemas.microsoft.com/office/drawing/2014/main" id="{94F1C092-1B0A-A1B0-0048-0D9B93AFEB6A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1" name="Chevron 4">
              <a:extLst>
                <a:ext uri="{FF2B5EF4-FFF2-40B4-BE49-F238E27FC236}">
                  <a16:creationId xmlns:a16="http://schemas.microsoft.com/office/drawing/2014/main" id="{81B04507-45B4-B126-B3D0-ED74F92A3A2A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7C5D1D-0878-CB8D-FFF2-BA718B90CBB5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33" name="Chevron 32">
              <a:extLst>
                <a:ext uri="{FF2B5EF4-FFF2-40B4-BE49-F238E27FC236}">
                  <a16:creationId xmlns:a16="http://schemas.microsoft.com/office/drawing/2014/main" id="{F3A8ACC3-8D34-1F03-9CC5-C58F77983904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4" name="Chevron 6">
              <a:extLst>
                <a:ext uri="{FF2B5EF4-FFF2-40B4-BE49-F238E27FC236}">
                  <a16:creationId xmlns:a16="http://schemas.microsoft.com/office/drawing/2014/main" id="{32BFA9B2-8D02-5823-CC84-3DB4DF137296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7BDB4C-EF65-F12F-AFF5-0A8356E2E3F0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C12D0326-64A1-FF74-AA90-0516B4677E10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9" name="Chevron 8">
              <a:extLst>
                <a:ext uri="{FF2B5EF4-FFF2-40B4-BE49-F238E27FC236}">
                  <a16:creationId xmlns:a16="http://schemas.microsoft.com/office/drawing/2014/main" id="{DC991925-1338-FAA3-50E3-6EE06F5BF09B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7681C2-2D10-87F9-63A7-6E15E4672715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CC6DAFF6-35A7-7234-ACD1-E1F14436B682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10">
              <a:extLst>
                <a:ext uri="{FF2B5EF4-FFF2-40B4-BE49-F238E27FC236}">
                  <a16:creationId xmlns:a16="http://schemas.microsoft.com/office/drawing/2014/main" id="{A27656B2-CB3C-FD8A-70FE-C2C4C2A2D188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833BB9-115E-3D4D-3B1D-38C7259D198D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B098243E-E1C2-4185-E61B-62AB19D003AB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5" name="Chevron 12">
              <a:extLst>
                <a:ext uri="{FF2B5EF4-FFF2-40B4-BE49-F238E27FC236}">
                  <a16:creationId xmlns:a16="http://schemas.microsoft.com/office/drawing/2014/main" id="{7A77FD69-D657-9317-DF39-64039909E830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DF3B44-6878-8699-AF6E-7FE7A93BE6C7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541D4AC8-5C73-E269-030B-0FCAEF65CDF4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8" name="Chevron 12">
              <a:extLst>
                <a:ext uri="{FF2B5EF4-FFF2-40B4-BE49-F238E27FC236}">
                  <a16:creationId xmlns:a16="http://schemas.microsoft.com/office/drawing/2014/main" id="{F4EB90B8-C411-779D-72A2-C37FC1782D06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471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CB55F-5231-39C7-0A7F-95B7C887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078FDC6-1427-B172-3C34-B00A26544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963" y="1631709"/>
            <a:ext cx="2236697" cy="219449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37CEB1-2254-A4DE-8E62-C97BE8EB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963" y="3972579"/>
            <a:ext cx="2236697" cy="2208650"/>
          </a:xfrm>
          <a:prstGeom prst="rect">
            <a:avLst/>
          </a:prstGeom>
        </p:spPr>
      </p:pic>
      <p:pic>
        <p:nvPicPr>
          <p:cNvPr id="25" name="Content Placeholder 19">
            <a:extLst>
              <a:ext uri="{FF2B5EF4-FFF2-40B4-BE49-F238E27FC236}">
                <a16:creationId xmlns:a16="http://schemas.microsoft.com/office/drawing/2014/main" id="{2C38498D-DFB7-DE24-E711-FE3B264D2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94208" y="1631709"/>
            <a:ext cx="2194495" cy="2194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ADAFE3-4048-1ABF-711E-4E6A26573D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87129" y="3972579"/>
            <a:ext cx="2208650" cy="2208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520CEE09-FB32-AC1A-F2AB-D70F030723FF}"/>
              </a:ext>
            </a:extLst>
          </p:cNvPr>
          <p:cNvSpPr/>
          <p:nvPr/>
        </p:nvSpPr>
        <p:spPr>
          <a:xfrm>
            <a:off x="5430853" y="2219403"/>
            <a:ext cx="3037489" cy="87534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9B40F9E3-98C1-DE11-4F72-FFB2719BF16D}"/>
              </a:ext>
            </a:extLst>
          </p:cNvPr>
          <p:cNvSpPr/>
          <p:nvPr/>
        </p:nvSpPr>
        <p:spPr>
          <a:xfrm>
            <a:off x="5485627" y="4629526"/>
            <a:ext cx="3037489" cy="87534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C76C1C-F822-10EF-5192-3EC04FD0ABBF}"/>
              </a:ext>
            </a:extLst>
          </p:cNvPr>
          <p:cNvSpPr txBox="1"/>
          <p:nvPr/>
        </p:nvSpPr>
        <p:spPr>
          <a:xfrm>
            <a:off x="7839998" y="6181229"/>
            <a:ext cx="3490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/>
              <a:t>Images from Mecke’s </a:t>
            </a:r>
            <a:r>
              <a:rPr lang="en-US" sz="1000" i="1"/>
              <a:t>Morphological characterization of patterns in reaction-diffusion systems </a:t>
            </a:r>
            <a:r>
              <a:rPr lang="en-NO" sz="1000"/>
              <a:t>(1996)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335521-94B5-6E8B-FF19-62FA42CD380D}"/>
              </a:ext>
            </a:extLst>
          </p:cNvPr>
          <p:cNvSpPr txBox="1"/>
          <p:nvPr/>
        </p:nvSpPr>
        <p:spPr>
          <a:xfrm>
            <a:off x="3358961" y="1060740"/>
            <a:ext cx="2464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3200"/>
              <a:t>SIMULATION</a:t>
            </a:r>
            <a:endParaRPr lang="en-US" sz="32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10472D-0C5A-BE65-AB31-5D4C50DCFB55}"/>
              </a:ext>
            </a:extLst>
          </p:cNvPr>
          <p:cNvSpPr txBox="1"/>
          <p:nvPr/>
        </p:nvSpPr>
        <p:spPr>
          <a:xfrm>
            <a:off x="8060085" y="1060740"/>
            <a:ext cx="2742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/>
              <a:t>EXPERIMENT</a:t>
            </a:r>
            <a:endParaRPr lang="en-US" sz="3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42345-EC46-B674-9108-6A588546D465}"/>
              </a:ext>
            </a:extLst>
          </p:cNvPr>
          <p:cNvSpPr txBox="1"/>
          <p:nvPr/>
        </p:nvSpPr>
        <p:spPr>
          <a:xfrm>
            <a:off x="6043538" y="1583431"/>
            <a:ext cx="190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baseline="-2500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625E8-1DCF-52DE-DB6E-175BD91E71CB}"/>
              </a:ext>
            </a:extLst>
          </p:cNvPr>
          <p:cNvSpPr txBox="1"/>
          <p:nvPr/>
        </p:nvSpPr>
        <p:spPr>
          <a:xfrm>
            <a:off x="6321742" y="2685406"/>
            <a:ext cx="137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baseline="-2500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56202B-5D46-F697-68F9-6BAA339FC93E}"/>
              </a:ext>
            </a:extLst>
          </p:cNvPr>
          <p:cNvSpPr txBox="1"/>
          <p:nvPr/>
        </p:nvSpPr>
        <p:spPr>
          <a:xfrm>
            <a:off x="6287998" y="3843532"/>
            <a:ext cx="13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9600" b="1" baseline="-2500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baseline="-2500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73B16C-7BFD-C886-5A6C-D18D9E13E306}"/>
              </a:ext>
            </a:extLst>
          </p:cNvPr>
          <p:cNvSpPr txBox="1"/>
          <p:nvPr/>
        </p:nvSpPr>
        <p:spPr>
          <a:xfrm>
            <a:off x="1364343" y="2368261"/>
            <a:ext cx="163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/>
              <a:t>Dots</a:t>
            </a:r>
            <a:endParaRPr lang="en-US" sz="2800" i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9A448A-0F81-1566-5CAF-985443C131DA}"/>
              </a:ext>
            </a:extLst>
          </p:cNvPr>
          <p:cNvSpPr txBox="1"/>
          <p:nvPr/>
        </p:nvSpPr>
        <p:spPr>
          <a:xfrm>
            <a:off x="1364343" y="4697867"/>
            <a:ext cx="1639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/>
              <a:t>Stripes</a:t>
            </a:r>
            <a:endParaRPr lang="en-US" sz="2800" i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5E5739-8B70-A7CA-2434-992B9E701DB1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" name="Chevron 2">
              <a:extLst>
                <a:ext uri="{FF2B5EF4-FFF2-40B4-BE49-F238E27FC236}">
                  <a16:creationId xmlns:a16="http://schemas.microsoft.com/office/drawing/2014/main" id="{9A31AFD8-9747-2309-5CF4-F9B0DF02A132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9" name="Chevron 4">
              <a:extLst>
                <a:ext uri="{FF2B5EF4-FFF2-40B4-BE49-F238E27FC236}">
                  <a16:creationId xmlns:a16="http://schemas.microsoft.com/office/drawing/2014/main" id="{1FD4EEDD-BD5C-ABBE-0783-D3A4ECBFEA1A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AEB9B6-8E4B-FA14-1291-144AD7A81D67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1A160921-0755-6D1A-0094-30CC612834EA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4" name="Chevron 6">
              <a:extLst>
                <a:ext uri="{FF2B5EF4-FFF2-40B4-BE49-F238E27FC236}">
                  <a16:creationId xmlns:a16="http://schemas.microsoft.com/office/drawing/2014/main" id="{88F9B881-C09C-CE67-D4D7-7DB55556B0F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C60FD1-292D-721C-0019-38F9774E276D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528FD13F-2907-C0E8-8899-DBCE067CD6B4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9" name="Chevron 8">
              <a:extLst>
                <a:ext uri="{FF2B5EF4-FFF2-40B4-BE49-F238E27FC236}">
                  <a16:creationId xmlns:a16="http://schemas.microsoft.com/office/drawing/2014/main" id="{7864EB71-ADFF-31B5-D010-8B598F57EE25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92198A-6780-1B54-A953-312AA5E661DB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17D9055C-21C1-CFCF-8CBF-9C70F4ADC4E5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10">
              <a:extLst>
                <a:ext uri="{FF2B5EF4-FFF2-40B4-BE49-F238E27FC236}">
                  <a16:creationId xmlns:a16="http://schemas.microsoft.com/office/drawing/2014/main" id="{75231663-A146-FC12-E628-B0966DB09DA6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87F0CB7-B5C3-8821-1E46-63711317A2D6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620B2A5D-7A82-D36D-D50A-45121301DA0C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5" name="Chevron 12">
              <a:extLst>
                <a:ext uri="{FF2B5EF4-FFF2-40B4-BE49-F238E27FC236}">
                  <a16:creationId xmlns:a16="http://schemas.microsoft.com/office/drawing/2014/main" id="{5A76721F-3A1D-0FF1-8B40-8D91F0B94DC5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772B8C-7915-A2B8-1ECF-B9DA59E44F4C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DD5C8831-1B4E-637C-2612-1A67C0B63AB3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8" name="Chevron 12">
              <a:extLst>
                <a:ext uri="{FF2B5EF4-FFF2-40B4-BE49-F238E27FC236}">
                  <a16:creationId xmlns:a16="http://schemas.microsoft.com/office/drawing/2014/main" id="{C2490889-1A9A-D3D1-2923-6E088951456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9457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6750-3DF4-0E5D-B087-A99B1D0E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369D79-FCA9-99EE-E369-1846C650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8" y="1631811"/>
            <a:ext cx="5290024" cy="3949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0406D8-4B17-54CC-AB2B-7A2EC22C93B5}"/>
              </a:ext>
            </a:extLst>
          </p:cNvPr>
          <p:cNvSpPr txBox="1"/>
          <p:nvPr/>
        </p:nvSpPr>
        <p:spPr>
          <a:xfrm>
            <a:off x="2518343" y="325745"/>
            <a:ext cx="190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baseline="-2500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DE8F22-C804-28CF-02E8-BE76A8FE9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702" y="1631811"/>
            <a:ext cx="5290024" cy="3952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7856F4-FA8E-DE0A-94C9-E0C0AB1E033D}"/>
              </a:ext>
            </a:extLst>
          </p:cNvPr>
          <p:cNvSpPr txBox="1"/>
          <p:nvPr/>
        </p:nvSpPr>
        <p:spPr>
          <a:xfrm>
            <a:off x="8249853" y="189187"/>
            <a:ext cx="13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9600" b="1" baseline="-2500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baseline="-2500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95BA37-C514-AFFC-F102-8D489870F491}"/>
              </a:ext>
            </a:extLst>
          </p:cNvPr>
          <p:cNvGrpSpPr/>
          <p:nvPr/>
        </p:nvGrpSpPr>
        <p:grpSpPr>
          <a:xfrm>
            <a:off x="10466733" y="4525993"/>
            <a:ext cx="985091" cy="538152"/>
            <a:chOff x="10466733" y="4525993"/>
            <a:chExt cx="985091" cy="5381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B208D7-7ED8-4283-8640-740D8FC49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10855288" y="4672403"/>
              <a:ext cx="207985" cy="3476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115C51-5F75-73E9-D018-43B8D3C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 rot="5400000" flipH="1">
              <a:off x="10855285" y="4786322"/>
              <a:ext cx="207985" cy="34766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E85752-51D5-CC8D-2895-5DCC795FA3FE}"/>
                </a:ext>
              </a:extLst>
            </p:cNvPr>
            <p:cNvSpPr txBox="1"/>
            <p:nvPr/>
          </p:nvSpPr>
          <p:spPr>
            <a:xfrm>
              <a:off x="10466733" y="4525993"/>
              <a:ext cx="985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400"/>
                <a:t>Mecke</a:t>
              </a:r>
              <a:endParaRPr lang="en-US" sz="14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2B78D67-6DA6-1329-5F0A-D05B76BCB22E}"/>
              </a:ext>
            </a:extLst>
          </p:cNvPr>
          <p:cNvSpPr txBox="1"/>
          <p:nvPr/>
        </p:nvSpPr>
        <p:spPr>
          <a:xfrm>
            <a:off x="9442449" y="3759200"/>
            <a:ext cx="102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>
                <a:solidFill>
                  <a:schemeClr val="accent6">
                    <a:lumMod val="50000"/>
                  </a:schemeClr>
                </a:solidFill>
              </a:rPr>
              <a:t>Stripes</a:t>
            </a:r>
            <a:endParaRPr lang="en-US" i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62223B-9A76-450C-CFC1-DDDA2BADC4F7}"/>
              </a:ext>
            </a:extLst>
          </p:cNvPr>
          <p:cNvSpPr txBox="1"/>
          <p:nvPr/>
        </p:nvSpPr>
        <p:spPr>
          <a:xfrm>
            <a:off x="8037768" y="3059668"/>
            <a:ext cx="9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>
                <a:solidFill>
                  <a:schemeClr val="tx2">
                    <a:lumMod val="75000"/>
                    <a:lumOff val="25000"/>
                  </a:schemeClr>
                </a:solidFill>
              </a:rPr>
              <a:t>Dots</a:t>
            </a:r>
            <a:endParaRPr lang="en-US" i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06D9DA-5827-BC23-35E2-71C077171A3E}"/>
              </a:ext>
            </a:extLst>
          </p:cNvPr>
          <p:cNvSpPr txBox="1"/>
          <p:nvPr/>
        </p:nvSpPr>
        <p:spPr>
          <a:xfrm>
            <a:off x="2508924" y="3812659"/>
            <a:ext cx="90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>
                <a:solidFill>
                  <a:schemeClr val="tx2">
                    <a:lumMod val="75000"/>
                    <a:lumOff val="25000"/>
                  </a:schemeClr>
                </a:solidFill>
              </a:rPr>
              <a:t>Dots</a:t>
            </a:r>
            <a:endParaRPr lang="en-US" i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C4E759-691D-B565-1246-EC372E88C4BF}"/>
              </a:ext>
            </a:extLst>
          </p:cNvPr>
          <p:cNvSpPr txBox="1"/>
          <p:nvPr/>
        </p:nvSpPr>
        <p:spPr>
          <a:xfrm>
            <a:off x="3510484" y="3295064"/>
            <a:ext cx="90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i="1">
                <a:solidFill>
                  <a:schemeClr val="accent6">
                    <a:lumMod val="50000"/>
                  </a:schemeClr>
                </a:solidFill>
              </a:rPr>
              <a:t>Stripes</a:t>
            </a:r>
            <a:endParaRPr lang="en-US" i="1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DD1130-8D80-94C2-8FCC-99A44931FF15}"/>
              </a:ext>
            </a:extLst>
          </p:cNvPr>
          <p:cNvGrpSpPr/>
          <p:nvPr/>
        </p:nvGrpSpPr>
        <p:grpSpPr>
          <a:xfrm>
            <a:off x="938104" y="4525994"/>
            <a:ext cx="985091" cy="538152"/>
            <a:chOff x="10466733" y="4525993"/>
            <a:chExt cx="985091" cy="53815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FE013B2-4C51-A7C7-F1C2-25A24D83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10855288" y="4672403"/>
              <a:ext cx="207985" cy="3476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7054A5-AAA5-F70B-16ED-4309736F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 rot="5400000" flipH="1">
              <a:off x="10855285" y="4786322"/>
              <a:ext cx="207985" cy="34766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7443B8-FD01-29BA-9550-C31320931907}"/>
                </a:ext>
              </a:extLst>
            </p:cNvPr>
            <p:cNvSpPr txBox="1"/>
            <p:nvPr/>
          </p:nvSpPr>
          <p:spPr>
            <a:xfrm>
              <a:off x="10466733" y="4525993"/>
              <a:ext cx="985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1400"/>
                <a:t>Mecke</a:t>
              </a:r>
              <a:endParaRPr lang="en-US" sz="1400"/>
            </a:p>
          </p:txBody>
        </p:sp>
      </p:grp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A2B97EE-A04D-2ED6-9596-5ACDCA6E1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92230"/>
              </p:ext>
            </p:extLst>
          </p:nvPr>
        </p:nvGraphicFramePr>
        <p:xfrm>
          <a:off x="1820879" y="5718208"/>
          <a:ext cx="2821841" cy="9437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5704">
                  <a:extLst>
                    <a:ext uri="{9D8B030D-6E8A-4147-A177-3AD203B41FA5}">
                      <a16:colId xmlns:a16="http://schemas.microsoft.com/office/drawing/2014/main" val="4156559806"/>
                    </a:ext>
                  </a:extLst>
                </a:gridCol>
                <a:gridCol w="1075647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230490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NL" sz="3200"/>
                        <a:t>RMS</a:t>
                      </a:r>
                      <a:endParaRPr lang="en-US" sz="3200" i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NL" sz="2400" b="0"/>
                        <a:t>Dots</a:t>
                      </a:r>
                      <a:r>
                        <a:rPr lang="en-NL" sz="2400"/>
                        <a:t> 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b="0"/>
                        <a:t>Stripes</a:t>
                      </a:r>
                      <a:endParaRPr lang="en-US" sz="2400" b="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486564">
                <a:tc vMerge="1"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/>
                        <a:t>0.118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/>
                        <a:t>0.084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CEB3465-5617-8A68-7194-9DB342862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90464"/>
              </p:ext>
            </p:extLst>
          </p:nvPr>
        </p:nvGraphicFramePr>
        <p:xfrm>
          <a:off x="7464532" y="5717985"/>
          <a:ext cx="2965233" cy="9437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1909">
                  <a:extLst>
                    <a:ext uri="{9D8B030D-6E8A-4147-A177-3AD203B41FA5}">
                      <a16:colId xmlns:a16="http://schemas.microsoft.com/office/drawing/2014/main" val="4156559806"/>
                    </a:ext>
                  </a:extLst>
                </a:gridCol>
                <a:gridCol w="1130306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293018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NL" sz="3200"/>
                        <a:t>RMS</a:t>
                      </a:r>
                      <a:endParaRPr lang="en-US" sz="3200" i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NL" sz="2400" b="0"/>
                        <a:t>Dots</a:t>
                      </a:r>
                      <a:r>
                        <a:rPr lang="en-NL" sz="2400"/>
                        <a:t> </a:t>
                      </a:r>
                      <a:endParaRPr lang="en-US" sz="2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b="0"/>
                        <a:t>Stripes</a:t>
                      </a:r>
                      <a:endParaRPr lang="en-US" sz="2400" b="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486564">
                <a:tc vMerge="1"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/>
                        <a:t>0.176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/>
                        <a:t>0.137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98992B7C-F18F-5506-8D42-4084AAB00CFF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6" name="Chevron 35">
              <a:extLst>
                <a:ext uri="{FF2B5EF4-FFF2-40B4-BE49-F238E27FC236}">
                  <a16:creationId xmlns:a16="http://schemas.microsoft.com/office/drawing/2014/main" id="{D8C2DDA0-0172-5DF6-770B-5451E418CEE8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7" name="Chevron 4">
              <a:extLst>
                <a:ext uri="{FF2B5EF4-FFF2-40B4-BE49-F238E27FC236}">
                  <a16:creationId xmlns:a16="http://schemas.microsoft.com/office/drawing/2014/main" id="{D24B77C8-B861-0067-F373-8E9B57512BDA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F0EE6B-CC35-2019-3CD8-17060C9971D0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7EF5E914-48DB-9A00-DF90-E53663CA488C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0" name="Chevron 6">
              <a:extLst>
                <a:ext uri="{FF2B5EF4-FFF2-40B4-BE49-F238E27FC236}">
                  <a16:creationId xmlns:a16="http://schemas.microsoft.com/office/drawing/2014/main" id="{D4B3E79E-099A-34D3-614D-10592EC2620F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229D0A-1011-176B-2894-8F58C494A2B1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68A899D9-BFBB-C8F9-0163-A3E68273AEF9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3" name="Chevron 8">
              <a:extLst>
                <a:ext uri="{FF2B5EF4-FFF2-40B4-BE49-F238E27FC236}">
                  <a16:creationId xmlns:a16="http://schemas.microsoft.com/office/drawing/2014/main" id="{DB739654-2B51-9BE9-60B0-9E2D048FAFF6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ACDF6D-84B1-F71C-F879-6BF65B077CCC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665A0C5D-246A-C9F1-25CD-EC64DCB294FE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6" name="Chevron 10">
              <a:extLst>
                <a:ext uri="{FF2B5EF4-FFF2-40B4-BE49-F238E27FC236}">
                  <a16:creationId xmlns:a16="http://schemas.microsoft.com/office/drawing/2014/main" id="{82EB23FC-069B-BCBB-4AB7-B1AD0EF19400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C5F947-AFE5-0945-06A2-4AB103E79B6B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C908981A-5E97-0954-9F61-E992ED8A98E0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9" name="Chevron 12">
              <a:extLst>
                <a:ext uri="{FF2B5EF4-FFF2-40B4-BE49-F238E27FC236}">
                  <a16:creationId xmlns:a16="http://schemas.microsoft.com/office/drawing/2014/main" id="{43C88778-B893-56C3-3101-4E73B675F343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182E00-E4EC-21A9-E08D-17C5652806C6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25DD1363-50D7-B644-2B70-E61F6D61332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2" name="Chevron 12">
              <a:extLst>
                <a:ext uri="{FF2B5EF4-FFF2-40B4-BE49-F238E27FC236}">
                  <a16:creationId xmlns:a16="http://schemas.microsoft.com/office/drawing/2014/main" id="{9209AB8E-7F1D-9D27-EF1E-8A96CDA15EE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A1560FB-471B-BD5F-A5D7-223E7E787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869" y="1797688"/>
            <a:ext cx="329663" cy="3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C3491A2-2F3A-5410-6614-BF15AB4F64AE}"/>
              </a:ext>
            </a:extLst>
          </p:cNvPr>
          <p:cNvSpPr txBox="1"/>
          <p:nvPr/>
        </p:nvSpPr>
        <p:spPr>
          <a:xfrm>
            <a:off x="6798365" y="2117513"/>
            <a:ext cx="99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>
                <a:solidFill>
                  <a:schemeClr val="tx1">
                    <a:lumMod val="65000"/>
                    <a:lumOff val="35000"/>
                  </a:schemeClr>
                </a:solidFill>
              </a:rPr>
              <a:t>Errors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Chord 54">
            <a:extLst>
              <a:ext uri="{FF2B5EF4-FFF2-40B4-BE49-F238E27FC236}">
                <a16:creationId xmlns:a16="http://schemas.microsoft.com/office/drawing/2014/main" id="{A4BAB569-561D-D116-6E98-6B481B1E55C8}"/>
              </a:ext>
            </a:extLst>
          </p:cNvPr>
          <p:cNvSpPr/>
          <p:nvPr/>
        </p:nvSpPr>
        <p:spPr>
          <a:xfrm rot="21433915">
            <a:off x="7214123" y="1870162"/>
            <a:ext cx="188616" cy="154853"/>
          </a:xfrm>
          <a:prstGeom prst="chord">
            <a:avLst>
              <a:gd name="adj1" fmla="val 6747688"/>
              <a:gd name="adj2" fmla="val 15273761"/>
            </a:avLst>
          </a:prstGeom>
          <a:solidFill>
            <a:srgbClr val="7CDC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Chord 55">
            <a:extLst>
              <a:ext uri="{FF2B5EF4-FFF2-40B4-BE49-F238E27FC236}">
                <a16:creationId xmlns:a16="http://schemas.microsoft.com/office/drawing/2014/main" id="{773B3F38-24E0-9D51-DDFD-3CCA2B329388}"/>
              </a:ext>
            </a:extLst>
          </p:cNvPr>
          <p:cNvSpPr/>
          <p:nvPr/>
        </p:nvSpPr>
        <p:spPr>
          <a:xfrm rot="248829" flipH="1">
            <a:off x="7196810" y="1871198"/>
            <a:ext cx="188616" cy="154853"/>
          </a:xfrm>
          <a:prstGeom prst="chord">
            <a:avLst>
              <a:gd name="adj1" fmla="val 6747688"/>
              <a:gd name="adj2" fmla="val 15273761"/>
            </a:avLst>
          </a:prstGeom>
          <a:solidFill>
            <a:srgbClr val="7CDC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9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50D65-68B6-7C8B-927B-976E8EAF7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D79774-636E-F87C-AB4D-D94938DC1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084851"/>
              </p:ext>
            </p:extLst>
          </p:nvPr>
        </p:nvGraphicFramePr>
        <p:xfrm>
          <a:off x="7663666" y="1107649"/>
          <a:ext cx="3495966" cy="16049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47983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747983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471499">
                <a:tc gridSpan="2">
                  <a:txBody>
                    <a:bodyPr/>
                    <a:lstStyle/>
                    <a:p>
                      <a:pPr algn="ctr"/>
                      <a:r>
                        <a:rPr lang="en-NL" sz="2800"/>
                        <a:t>RMS vs Mecke</a:t>
                      </a:r>
                      <a:endParaRPr lang="en-US" sz="28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70086"/>
                  </a:ext>
                </a:extLst>
              </a:tr>
              <a:tr h="543392">
                <a:tc>
                  <a:txBody>
                    <a:bodyPr/>
                    <a:lstStyle/>
                    <a:p>
                      <a:r>
                        <a:rPr lang="en-NL" sz="2800" i="1"/>
                        <a:t>Dots </a:t>
                      </a:r>
                      <a:endParaRPr lang="en-US" sz="28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800" i="1"/>
                        <a:t>Stripes</a:t>
                      </a:r>
                      <a:endParaRPr lang="en-US" sz="28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543392">
                <a:tc>
                  <a:txBody>
                    <a:bodyPr/>
                    <a:lstStyle/>
                    <a:p>
                      <a:r>
                        <a:rPr lang="en-NL" sz="2800"/>
                        <a:t>0.131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800"/>
                        <a:t>0.720</a:t>
                      </a:r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354AA3C-BB83-6171-93EF-BCAB72B5E005}"/>
              </a:ext>
            </a:extLst>
          </p:cNvPr>
          <p:cNvSpPr/>
          <p:nvPr/>
        </p:nvSpPr>
        <p:spPr>
          <a:xfrm>
            <a:off x="9411649" y="2135984"/>
            <a:ext cx="1747983" cy="576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EA22E4-FE08-23EC-AD46-90ADB4BADBF7}"/>
              </a:ext>
            </a:extLst>
          </p:cNvPr>
          <p:cNvGrpSpPr/>
          <p:nvPr/>
        </p:nvGrpSpPr>
        <p:grpSpPr>
          <a:xfrm>
            <a:off x="819912" y="1488880"/>
            <a:ext cx="6198506" cy="4625222"/>
            <a:chOff x="515112" y="1413516"/>
            <a:chExt cx="6198506" cy="46252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C864C6-FC05-81F6-9EE2-651ABE31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12" y="1413516"/>
              <a:ext cx="6198506" cy="46252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F6729D-405D-AF70-8E18-B75520564F2B}"/>
                </a:ext>
              </a:extLst>
            </p:cNvPr>
            <p:cNvGrpSpPr/>
            <p:nvPr/>
          </p:nvGrpSpPr>
          <p:grpSpPr>
            <a:xfrm>
              <a:off x="5526070" y="1526980"/>
              <a:ext cx="985091" cy="538152"/>
              <a:chOff x="10466733" y="4525993"/>
              <a:chExt cx="985091" cy="53815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A8BADE2-EFAB-0CC3-645E-EAA457DAF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 flipH="1">
                <a:off x="10855288" y="4672403"/>
                <a:ext cx="207985" cy="34766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1534A7F-F3B1-4941-A824-CD601F32B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 rot="5400000" flipH="1">
                <a:off x="10855285" y="4786322"/>
                <a:ext cx="207985" cy="34766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BF7C6-A056-5D90-6C0C-60B449D49A20}"/>
                  </a:ext>
                </a:extLst>
              </p:cNvPr>
              <p:cNvSpPr txBox="1"/>
              <p:nvPr/>
            </p:nvSpPr>
            <p:spPr>
              <a:xfrm>
                <a:off x="10466733" y="4525993"/>
                <a:ext cx="9850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NL" sz="1400"/>
                  <a:t>Mecke</a:t>
                </a:r>
                <a:endParaRPr lang="en-US" sz="140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639509-985B-325F-66D6-293AE65CD255}"/>
                </a:ext>
              </a:extLst>
            </p:cNvPr>
            <p:cNvSpPr txBox="1"/>
            <p:nvPr/>
          </p:nvSpPr>
          <p:spPr>
            <a:xfrm>
              <a:off x="2469084" y="4231887"/>
              <a:ext cx="1202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2400" i="1">
                  <a:solidFill>
                    <a:schemeClr val="accent6">
                      <a:lumMod val="50000"/>
                    </a:schemeClr>
                  </a:solidFill>
                </a:rPr>
                <a:t>Stripes</a:t>
              </a:r>
              <a:endParaRPr lang="en-US" sz="2400" i="1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08B98A-AC13-FDC0-F0BC-6C4C936051A8}"/>
                </a:ext>
              </a:extLst>
            </p:cNvPr>
            <p:cNvSpPr txBox="1"/>
            <p:nvPr/>
          </p:nvSpPr>
          <p:spPr>
            <a:xfrm>
              <a:off x="1387188" y="4858313"/>
              <a:ext cx="1412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2400" i="1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Dots</a:t>
              </a:r>
              <a:endParaRPr lang="en-US" sz="2400" i="1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452691-413F-6414-14E7-335D831728F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72988" y="5319978"/>
              <a:ext cx="1553082" cy="1245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86B5783-60E5-B4ED-BBB7-4C052B432D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99285" y="4776138"/>
              <a:ext cx="2306115" cy="5438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DF1FD9B-50CA-F1CC-719D-9B2CEC6896E3}"/>
              </a:ext>
            </a:extLst>
          </p:cNvPr>
          <p:cNvSpPr txBox="1"/>
          <p:nvPr/>
        </p:nvSpPr>
        <p:spPr>
          <a:xfrm>
            <a:off x="3375022" y="186572"/>
            <a:ext cx="137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baseline="-2500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E3A5224-F2A8-4811-F20C-84772EEA2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37" y="2986985"/>
            <a:ext cx="3994650" cy="2640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2B1BF0-8C41-80C0-66CB-0C6491544734}"/>
              </a:ext>
            </a:extLst>
          </p:cNvPr>
          <p:cNvSpPr txBox="1"/>
          <p:nvPr/>
        </p:nvSpPr>
        <p:spPr>
          <a:xfrm>
            <a:off x="7434037" y="5717243"/>
            <a:ext cx="421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*Coefficient errors for all fits in appendix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F22810-5C18-62B0-B319-5CEE3C8B476F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0" name="Chevron 29">
              <a:extLst>
                <a:ext uri="{FF2B5EF4-FFF2-40B4-BE49-F238E27FC236}">
                  <a16:creationId xmlns:a16="http://schemas.microsoft.com/office/drawing/2014/main" id="{CB987805-F932-2DCB-129A-8A9D7EBC282C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1" name="Chevron 4">
              <a:extLst>
                <a:ext uri="{FF2B5EF4-FFF2-40B4-BE49-F238E27FC236}">
                  <a16:creationId xmlns:a16="http://schemas.microsoft.com/office/drawing/2014/main" id="{0B524FD0-D1E3-EE43-9F70-B727D1D5CA74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2A2525-72AF-ABAF-3788-7096AC8A7896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CFB2ED6A-509D-B61E-80A4-B619624E9FC9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6" name="Chevron 6">
              <a:extLst>
                <a:ext uri="{FF2B5EF4-FFF2-40B4-BE49-F238E27FC236}">
                  <a16:creationId xmlns:a16="http://schemas.microsoft.com/office/drawing/2014/main" id="{5007A02F-5D70-DC5B-C856-A636BC1DF9BE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1856B35-6DBC-B7ED-4F35-8BCB70010E58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89F8449C-17EE-FDDA-8E97-DE739E715482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0" name="Chevron 8">
              <a:extLst>
                <a:ext uri="{FF2B5EF4-FFF2-40B4-BE49-F238E27FC236}">
                  <a16:creationId xmlns:a16="http://schemas.microsoft.com/office/drawing/2014/main" id="{08D28719-9D17-5093-821B-38ADEDF92D1F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C4616E-DB8D-C0E7-4FD4-C3DBD4E9322E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5E760390-58F0-803B-B9F0-536AEB0677EC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3" name="Chevron 10">
              <a:extLst>
                <a:ext uri="{FF2B5EF4-FFF2-40B4-BE49-F238E27FC236}">
                  <a16:creationId xmlns:a16="http://schemas.microsoft.com/office/drawing/2014/main" id="{6BB56ECD-52DD-DEB0-B8D2-E0B9CA8E8D1F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1C1E08-5797-F18D-35F8-E13433D1993C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51989BB5-9ECE-A054-0DA9-6AABFC2CE83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6" name="Chevron 12">
              <a:extLst>
                <a:ext uri="{FF2B5EF4-FFF2-40B4-BE49-F238E27FC236}">
                  <a16:creationId xmlns:a16="http://schemas.microsoft.com/office/drawing/2014/main" id="{BA3D7808-320C-09E5-872A-4AD6E2999B08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9EC1B3-2A13-663F-9FFE-42B19BF89D36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AFD0200C-4C13-2EEB-4CAD-42A57FF510A8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9" name="Chevron 12">
              <a:extLst>
                <a:ext uri="{FF2B5EF4-FFF2-40B4-BE49-F238E27FC236}">
                  <a16:creationId xmlns:a16="http://schemas.microsoft.com/office/drawing/2014/main" id="{E8DC9AA2-C8A8-FBD5-5BF6-0E2F6EE2815A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593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3708-6A4E-9A8B-1566-2F173C6B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771" y="2523726"/>
            <a:ext cx="9608458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NO" sz="4000" dirty="0">
                <a:solidFill>
                  <a:schemeClr val="bg2">
                    <a:lumMod val="25000"/>
                  </a:schemeClr>
                </a:solidFill>
              </a:rPr>
              <a:t>Validity of simulation results </a:t>
            </a:r>
            <a:br>
              <a:rPr lang="en-NO" sz="4000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NO" dirty="0"/>
            </a:br>
            <a:r>
              <a:rPr lang="en-NO" sz="4900" dirty="0"/>
              <a:t>Comparing our functionals to Pearson’s (1993)</a:t>
            </a:r>
            <a:endParaRPr lang="en-NO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12032D-0E7D-D4A8-F69F-46A13A0716BF}"/>
              </a:ext>
            </a:extLst>
          </p:cNvPr>
          <p:cNvCxnSpPr/>
          <p:nvPr/>
        </p:nvCxnSpPr>
        <p:spPr>
          <a:xfrm>
            <a:off x="4608285" y="3432195"/>
            <a:ext cx="297542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CA6848-0171-2012-6090-7F6B09F3213D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0FE507B6-C26F-A11D-6A41-DEC3ABC05D20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0" name="Chevron 4">
              <a:extLst>
                <a:ext uri="{FF2B5EF4-FFF2-40B4-BE49-F238E27FC236}">
                  <a16:creationId xmlns:a16="http://schemas.microsoft.com/office/drawing/2014/main" id="{05A534B8-687E-796D-68F8-5ABBB1C99DB9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FC366D-47C4-CDE8-8B75-D0EFDD49AFF0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42" name="Chevron 41">
              <a:extLst>
                <a:ext uri="{FF2B5EF4-FFF2-40B4-BE49-F238E27FC236}">
                  <a16:creationId xmlns:a16="http://schemas.microsoft.com/office/drawing/2014/main" id="{5D949648-495B-DB13-2B0D-2DE633DED511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3" name="Chevron 6">
              <a:extLst>
                <a:ext uri="{FF2B5EF4-FFF2-40B4-BE49-F238E27FC236}">
                  <a16:creationId xmlns:a16="http://schemas.microsoft.com/office/drawing/2014/main" id="{339E2EF3-313F-D80A-4141-843145CA0025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1B333B-0A33-C374-EDD5-37F2851D363B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A752B8E2-740E-157A-3EB0-6DCC75D0CA67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6" name="Chevron 8">
              <a:extLst>
                <a:ext uri="{FF2B5EF4-FFF2-40B4-BE49-F238E27FC236}">
                  <a16:creationId xmlns:a16="http://schemas.microsoft.com/office/drawing/2014/main" id="{16DD279D-95C0-510A-4508-3E50AC513519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EB36A7-D164-FECE-3230-297F92530FC7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8" name="Chevron 47">
              <a:extLst>
                <a:ext uri="{FF2B5EF4-FFF2-40B4-BE49-F238E27FC236}">
                  <a16:creationId xmlns:a16="http://schemas.microsoft.com/office/drawing/2014/main" id="{B0547EBB-930A-694F-9CD7-A5AC349C1EFA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9" name="Chevron 10">
              <a:extLst>
                <a:ext uri="{FF2B5EF4-FFF2-40B4-BE49-F238E27FC236}">
                  <a16:creationId xmlns:a16="http://schemas.microsoft.com/office/drawing/2014/main" id="{10DEC60E-0AD3-74E1-34C7-4E7C7BAAFB07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6F4AC85-3BF3-4B35-96A3-1B6E54625F69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8C491700-0F45-D81B-6AFB-36968570BBF2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2" name="Chevron 12">
              <a:extLst>
                <a:ext uri="{FF2B5EF4-FFF2-40B4-BE49-F238E27FC236}">
                  <a16:creationId xmlns:a16="http://schemas.microsoft.com/office/drawing/2014/main" id="{9350D575-185A-DA00-BAE8-407C7879B73C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44C4D7-2747-4A78-A80E-027A6E925608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54" name="Chevron 53">
              <a:extLst>
                <a:ext uri="{FF2B5EF4-FFF2-40B4-BE49-F238E27FC236}">
                  <a16:creationId xmlns:a16="http://schemas.microsoft.com/office/drawing/2014/main" id="{E099C8FF-1786-708B-109A-72FB83AA0032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5" name="Chevron 12">
              <a:extLst>
                <a:ext uri="{FF2B5EF4-FFF2-40B4-BE49-F238E27FC236}">
                  <a16:creationId xmlns:a16="http://schemas.microsoft.com/office/drawing/2014/main" id="{FD611337-B714-1B03-08C9-406BFF46CA80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42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B061C-05E2-AE12-2AD4-D0F9B9E69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3351669-1837-55D1-0F47-4494E0539015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A52AD70E-2085-74CA-3C7D-728D16B03B5F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8" name="Chevron 4">
              <a:extLst>
                <a:ext uri="{FF2B5EF4-FFF2-40B4-BE49-F238E27FC236}">
                  <a16:creationId xmlns:a16="http://schemas.microsoft.com/office/drawing/2014/main" id="{45BB1CCB-70A6-F4D7-D20B-78688FB27236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EFB073A-33C3-751C-68BD-69DF4E8957EF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5CF8E362-9C1D-136B-4248-067067ADFAB3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1" name="Chevron 6">
              <a:extLst>
                <a:ext uri="{FF2B5EF4-FFF2-40B4-BE49-F238E27FC236}">
                  <a16:creationId xmlns:a16="http://schemas.microsoft.com/office/drawing/2014/main" id="{E3AB45D3-5E9A-05B8-61B4-5F8702E7192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85E2C2-9F84-F815-252C-4D48485F645A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53" name="Chevron 52">
              <a:extLst>
                <a:ext uri="{FF2B5EF4-FFF2-40B4-BE49-F238E27FC236}">
                  <a16:creationId xmlns:a16="http://schemas.microsoft.com/office/drawing/2014/main" id="{BB2DC439-A08A-8383-2D79-D3C8306A3F1D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4" name="Chevron 8">
              <a:extLst>
                <a:ext uri="{FF2B5EF4-FFF2-40B4-BE49-F238E27FC236}">
                  <a16:creationId xmlns:a16="http://schemas.microsoft.com/office/drawing/2014/main" id="{3210726B-F47A-8372-E62C-1E36C2492732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D7AC7B-AD9C-7A25-F86D-A48A41C9AD47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2703FE31-B10D-0286-285D-AF2DC7BA232F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7" name="Chevron 10">
              <a:extLst>
                <a:ext uri="{FF2B5EF4-FFF2-40B4-BE49-F238E27FC236}">
                  <a16:creationId xmlns:a16="http://schemas.microsoft.com/office/drawing/2014/main" id="{14057FBF-9A76-BAB5-0C60-5D20C941F080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A9AF771-3AEA-B5E5-C03E-1ED504F1015B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59" name="Chevron 58">
              <a:extLst>
                <a:ext uri="{FF2B5EF4-FFF2-40B4-BE49-F238E27FC236}">
                  <a16:creationId xmlns:a16="http://schemas.microsoft.com/office/drawing/2014/main" id="{F437956F-36D8-EFE6-29DC-4D8AF4E38160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0" name="Chevron 12">
              <a:extLst>
                <a:ext uri="{FF2B5EF4-FFF2-40B4-BE49-F238E27FC236}">
                  <a16:creationId xmlns:a16="http://schemas.microsoft.com/office/drawing/2014/main" id="{C8F03EAC-5E0E-2534-0210-E2C98B7D68AD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512E7C-968F-5CC6-F6AC-C4C31A002EA3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BC161D3A-0E20-962F-C1E3-E80C55CA72B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3" name="Chevron 12">
              <a:extLst>
                <a:ext uri="{FF2B5EF4-FFF2-40B4-BE49-F238E27FC236}">
                  <a16:creationId xmlns:a16="http://schemas.microsoft.com/office/drawing/2014/main" id="{76A7B498-A014-F5EE-DBF4-108CAE145D67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28" name="Picture 27" descr="A line graph of different colored dots&#10;&#10;AI-generated content may be incorrect.">
            <a:extLst>
              <a:ext uri="{FF2B5EF4-FFF2-40B4-BE49-F238E27FC236}">
                <a16:creationId xmlns:a16="http://schemas.microsoft.com/office/drawing/2014/main" id="{16650055-9576-F7BA-0350-64CB2529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1" y="2704093"/>
            <a:ext cx="3894454" cy="28971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B6B796-C401-51D8-2A75-CCCC455FE13D}"/>
              </a:ext>
            </a:extLst>
          </p:cNvPr>
          <p:cNvSpPr txBox="1"/>
          <p:nvPr/>
        </p:nvSpPr>
        <p:spPr>
          <a:xfrm>
            <a:off x="1511577" y="1355042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6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6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4840B4-5DA1-6406-E144-17DED8E2C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84" y="2702398"/>
            <a:ext cx="3894455" cy="28971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9A9830-A312-E911-CB28-BD6D04A2A272}"/>
              </a:ext>
            </a:extLst>
          </p:cNvPr>
          <p:cNvSpPr txBox="1"/>
          <p:nvPr/>
        </p:nvSpPr>
        <p:spPr>
          <a:xfrm>
            <a:off x="5575044" y="1355042"/>
            <a:ext cx="1372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6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6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C1FA78-DFAA-2102-A728-96827D52C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4" y="2702397"/>
            <a:ext cx="3894454" cy="2897199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34A585-D677-ABC1-BB1D-89D2C490BE77}"/>
              </a:ext>
            </a:extLst>
          </p:cNvPr>
          <p:cNvSpPr txBox="1"/>
          <p:nvPr/>
        </p:nvSpPr>
        <p:spPr>
          <a:xfrm>
            <a:off x="9131045" y="1355042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6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6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3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BB92-D6CF-044A-377B-5167F2A54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372F3B-6FBD-CF1E-F0DD-2A2D6B6136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01344"/>
              </p:ext>
            </p:extLst>
          </p:nvPr>
        </p:nvGraphicFramePr>
        <p:xfrm>
          <a:off x="517525" y="2112454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1660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1279-A95F-4462-E606-3F91F5E5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ine graph of different colored dots&#10;&#10;AI-generated content may be incorrect.">
            <a:extLst>
              <a:ext uri="{FF2B5EF4-FFF2-40B4-BE49-F238E27FC236}">
                <a16:creationId xmlns:a16="http://schemas.microsoft.com/office/drawing/2014/main" id="{0FD81EF9-FFC7-581A-0637-39EFA76A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30" y="888166"/>
            <a:ext cx="2313459" cy="17210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B245CF-0368-E58D-7B38-582B3F793C3A}"/>
              </a:ext>
            </a:extLst>
          </p:cNvPr>
          <p:cNvSpPr txBox="1"/>
          <p:nvPr/>
        </p:nvSpPr>
        <p:spPr>
          <a:xfrm>
            <a:off x="7688248" y="1194693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6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6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" name="Picture 2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09746E3-864C-15E7-CFDA-EEA2402C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029" y="2694669"/>
            <a:ext cx="2313459" cy="17210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E60A93-2125-E3F6-69E2-02FD8DA94634}"/>
              </a:ext>
            </a:extLst>
          </p:cNvPr>
          <p:cNvSpPr txBox="1"/>
          <p:nvPr/>
        </p:nvSpPr>
        <p:spPr>
          <a:xfrm>
            <a:off x="7952842" y="2915743"/>
            <a:ext cx="1372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6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6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pic>
        <p:nvPicPr>
          <p:cNvPr id="25" name="Picture 2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F3CFE59-9C66-DE39-B348-83BFED61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28" y="4505323"/>
            <a:ext cx="2313460" cy="172105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A8273E-5F8F-BC1A-FE69-462923A5CA0C}"/>
              </a:ext>
            </a:extLst>
          </p:cNvPr>
          <p:cNvSpPr txBox="1"/>
          <p:nvPr/>
        </p:nvSpPr>
        <p:spPr>
          <a:xfrm>
            <a:off x="7688248" y="4640613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6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6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59B105E-BFB8-2959-98E2-D045068B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5910" y="729729"/>
            <a:ext cx="11155680" cy="1463040"/>
          </a:xfrm>
        </p:spPr>
        <p:txBody>
          <a:bodyPr/>
          <a:lstStyle/>
          <a:p>
            <a:pPr algn="ctr"/>
            <a:r>
              <a:rPr lang="en-NO" dirty="0"/>
              <a:t>Statistical analysis: </a:t>
            </a:r>
            <a:br>
              <a:rPr lang="en-NO" dirty="0"/>
            </a:br>
            <a:r>
              <a:rPr lang="en-N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Pearson’s vs. our functionals</a:t>
            </a:r>
            <a:endParaRPr lang="en-N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9472761-B5AC-E167-A760-5E9202815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22643"/>
              </p:ext>
            </p:extLst>
          </p:nvPr>
        </p:nvGraphicFramePr>
        <p:xfrm>
          <a:off x="1760936" y="2170132"/>
          <a:ext cx="4552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333">
                  <a:extLst>
                    <a:ext uri="{9D8B030D-6E8A-4147-A177-3AD203B41FA5}">
                      <a16:colId xmlns:a16="http://schemas.microsoft.com/office/drawing/2014/main" val="444006351"/>
                    </a:ext>
                  </a:extLst>
                </a:gridCol>
                <a:gridCol w="2276333">
                  <a:extLst>
                    <a:ext uri="{9D8B030D-6E8A-4147-A177-3AD203B41FA5}">
                      <a16:colId xmlns:a16="http://schemas.microsoft.com/office/drawing/2014/main" val="1728242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NO" dirty="0"/>
                        <a:t>RMS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2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Dots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Stripes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9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0.131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0.080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49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0.283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0.083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0.258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0.290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3405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BADBA7D6-A556-2914-0CB6-699ACF3C9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921163"/>
              </p:ext>
            </p:extLst>
          </p:nvPr>
        </p:nvGraphicFramePr>
        <p:xfrm>
          <a:off x="1760936" y="4171627"/>
          <a:ext cx="4552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333">
                  <a:extLst>
                    <a:ext uri="{9D8B030D-6E8A-4147-A177-3AD203B41FA5}">
                      <a16:colId xmlns:a16="http://schemas.microsoft.com/office/drawing/2014/main" val="444006351"/>
                    </a:ext>
                  </a:extLst>
                </a:gridCol>
                <a:gridCol w="2276333">
                  <a:extLst>
                    <a:ext uri="{9D8B030D-6E8A-4147-A177-3AD203B41FA5}">
                      <a16:colId xmlns:a16="http://schemas.microsoft.com/office/drawing/2014/main" val="1728242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NO" dirty="0"/>
                        <a:t>Orientation agreement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2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Same-sign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Pearson corr. coeff.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9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1.000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0.851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49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0.698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0.531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1.000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0.893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34053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D0FD60CE-15A6-951F-D1C0-94593A2762FA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8F52C6A6-DBBA-EDEA-0884-F0ECE23A0661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6" name="Chevron 4">
              <a:extLst>
                <a:ext uri="{FF2B5EF4-FFF2-40B4-BE49-F238E27FC236}">
                  <a16:creationId xmlns:a16="http://schemas.microsoft.com/office/drawing/2014/main" id="{C92EEB0A-4FD0-47FB-3AD9-6A90C568EC96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E58ED5-101C-BDDC-F899-CA890FC47652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52D3A6B1-8B35-424F-D401-6849A0AB57CD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9" name="Chevron 6">
              <a:extLst>
                <a:ext uri="{FF2B5EF4-FFF2-40B4-BE49-F238E27FC236}">
                  <a16:creationId xmlns:a16="http://schemas.microsoft.com/office/drawing/2014/main" id="{A372F70B-EA16-AFFE-1D67-B55C98E833D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EDD4B8-AC92-0FCD-62E3-5AEA00952478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F0B8D9B7-0EC6-9E3B-11A6-0A7DFCE2D67B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8">
              <a:extLst>
                <a:ext uri="{FF2B5EF4-FFF2-40B4-BE49-F238E27FC236}">
                  <a16:creationId xmlns:a16="http://schemas.microsoft.com/office/drawing/2014/main" id="{282AF231-ACE4-8E03-89A6-5E67D9A3E8E0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FDEAA02-96C1-7F3E-A0D1-E5D1445205D3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0BE859CD-26EA-5883-A370-663F62DF59AD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5" name="Chevron 10">
              <a:extLst>
                <a:ext uri="{FF2B5EF4-FFF2-40B4-BE49-F238E27FC236}">
                  <a16:creationId xmlns:a16="http://schemas.microsoft.com/office/drawing/2014/main" id="{82C8194F-D87A-C06B-4998-E3263D3A7D4B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C2ECDF-4A2E-EC14-D015-A1F0442EC2AC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B2D17AD2-01AE-051A-AC6F-8BE75581B697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8" name="Chevron 12">
              <a:extLst>
                <a:ext uri="{FF2B5EF4-FFF2-40B4-BE49-F238E27FC236}">
                  <a16:creationId xmlns:a16="http://schemas.microsoft.com/office/drawing/2014/main" id="{0FDE721A-1276-AE4A-3652-3FAD69BB601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C66ECF-E7A2-2D9B-5D98-83304DBEBA09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71EB944C-E30E-F96C-48C6-6A6E23F830C2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1" name="Chevron 12">
              <a:extLst>
                <a:ext uri="{FF2B5EF4-FFF2-40B4-BE49-F238E27FC236}">
                  <a16:creationId xmlns:a16="http://schemas.microsoft.com/office/drawing/2014/main" id="{11277E88-2E5D-19FD-F1EC-879960ABE66C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793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FDC0-BAAD-CDCC-AC46-6A059CFD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Performance evaluation</a:t>
            </a:r>
          </a:p>
        </p:txBody>
      </p:sp>
      <p:pic>
        <p:nvPicPr>
          <p:cNvPr id="24" name="Graphic 23" descr="Laptop outline">
            <a:extLst>
              <a:ext uri="{FF2B5EF4-FFF2-40B4-BE49-F238E27FC236}">
                <a16:creationId xmlns:a16="http://schemas.microsoft.com/office/drawing/2014/main" id="{D93B5C0D-A668-912E-262F-0C373D86A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164" y="4872320"/>
            <a:ext cx="1921672" cy="19216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353FE97-7D84-2985-1D4E-8A3952A0894D}"/>
              </a:ext>
            </a:extLst>
          </p:cNvPr>
          <p:cNvSpPr txBox="1"/>
          <p:nvPr/>
        </p:nvSpPr>
        <p:spPr>
          <a:xfrm>
            <a:off x="5712721" y="555744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/>
              <a:t>31 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8957F0-DC28-0264-E5AD-61F31182B053}"/>
              </a:ext>
            </a:extLst>
          </p:cNvPr>
          <p:cNvCxnSpPr/>
          <p:nvPr/>
        </p:nvCxnSpPr>
        <p:spPr>
          <a:xfrm flipV="1">
            <a:off x="7056836" y="4143350"/>
            <a:ext cx="1581838" cy="1287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CD406D-3AF5-0651-FF8F-9241EE656866}"/>
              </a:ext>
            </a:extLst>
          </p:cNvPr>
          <p:cNvCxnSpPr>
            <a:cxnSpLocks/>
          </p:cNvCxnSpPr>
          <p:nvPr/>
        </p:nvCxnSpPr>
        <p:spPr>
          <a:xfrm flipH="1" flipV="1">
            <a:off x="6095998" y="4143350"/>
            <a:ext cx="1" cy="884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0ADAF1-F13A-385C-B372-50D3B321D2A6}"/>
              </a:ext>
            </a:extLst>
          </p:cNvPr>
          <p:cNvCxnSpPr>
            <a:cxnSpLocks/>
          </p:cNvCxnSpPr>
          <p:nvPr/>
        </p:nvCxnSpPr>
        <p:spPr>
          <a:xfrm flipH="1" flipV="1">
            <a:off x="3553325" y="4143350"/>
            <a:ext cx="1581838" cy="1287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C6D64E-1BA3-238C-8A8B-8D55E2054C89}"/>
              </a:ext>
            </a:extLst>
          </p:cNvPr>
          <p:cNvSpPr txBox="1"/>
          <p:nvPr/>
        </p:nvSpPr>
        <p:spPr>
          <a:xfrm>
            <a:off x="5517342" y="3639957"/>
            <a:ext cx="11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dirty="0"/>
              <a:t>chain</a:t>
            </a:r>
          </a:p>
        </p:txBody>
      </p:sp>
      <p:sp>
        <p:nvSpPr>
          <p:cNvPr id="36" name="Explosion 1 35">
            <a:extLst>
              <a:ext uri="{FF2B5EF4-FFF2-40B4-BE49-F238E27FC236}">
                <a16:creationId xmlns:a16="http://schemas.microsoft.com/office/drawing/2014/main" id="{6DEC3539-E566-D97A-90D1-C48FBE7755A1}"/>
              </a:ext>
            </a:extLst>
          </p:cNvPr>
          <p:cNvSpPr/>
          <p:nvPr/>
        </p:nvSpPr>
        <p:spPr>
          <a:xfrm>
            <a:off x="5135162" y="2368261"/>
            <a:ext cx="1921673" cy="1079528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710C5E-0772-1D8B-7122-2834DD9AC166}"/>
              </a:ext>
            </a:extLst>
          </p:cNvPr>
          <p:cNvSpPr txBox="1"/>
          <p:nvPr/>
        </p:nvSpPr>
        <p:spPr>
          <a:xfrm>
            <a:off x="5431652" y="2697688"/>
            <a:ext cx="1419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 s</a:t>
            </a:r>
            <a:endParaRPr lang="en-NO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7872262-AD66-5F8A-7241-696AC4F4B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0621" y="3399487"/>
            <a:ext cx="2476500" cy="2667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C95DC5-553C-2D05-B2D8-8484A03C3A1A}"/>
              </a:ext>
            </a:extLst>
          </p:cNvPr>
          <p:cNvSpPr txBox="1"/>
          <p:nvPr/>
        </p:nvSpPr>
        <p:spPr>
          <a:xfrm>
            <a:off x="8638674" y="3692595"/>
            <a:ext cx="21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NO" dirty="0"/>
              <a:t>qdm (progress bar)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5F9721-2BD9-7E7D-FC4C-E4E7778D3CD8}"/>
              </a:ext>
            </a:extLst>
          </p:cNvPr>
          <p:cNvSpPr txBox="1"/>
          <p:nvPr/>
        </p:nvSpPr>
        <p:spPr>
          <a:xfrm>
            <a:off x="9142494" y="4015912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~0.15 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ADBDBB-C37E-4835-E497-86381B99CB02}"/>
              </a:ext>
            </a:extLst>
          </p:cNvPr>
          <p:cNvSpPr txBox="1"/>
          <p:nvPr/>
        </p:nvSpPr>
        <p:spPr>
          <a:xfrm>
            <a:off x="2445594" y="3714725"/>
            <a:ext cx="103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NO" dirty="0"/>
              <a:t>p.zeros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79A33F-285A-D2AC-8E90-A1CA99CA6B63}"/>
              </a:ext>
            </a:extLst>
          </p:cNvPr>
          <p:cNvSpPr txBox="1"/>
          <p:nvPr/>
        </p:nvSpPr>
        <p:spPr>
          <a:xfrm>
            <a:off x="2504744" y="405619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~0.23 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BF8BC7-F11E-913B-71CC-A30EA53EF217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5BA97008-F44F-5D23-E40C-8A6BE1FDA8E7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4" name="Chevron 4">
              <a:extLst>
                <a:ext uri="{FF2B5EF4-FFF2-40B4-BE49-F238E27FC236}">
                  <a16:creationId xmlns:a16="http://schemas.microsoft.com/office/drawing/2014/main" id="{82B158AF-A16F-EA33-5AE3-E01890F2A130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91D451-9EAD-B30D-FAB6-B2189F797A7D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46" name="Chevron 45">
              <a:extLst>
                <a:ext uri="{FF2B5EF4-FFF2-40B4-BE49-F238E27FC236}">
                  <a16:creationId xmlns:a16="http://schemas.microsoft.com/office/drawing/2014/main" id="{A835A377-9A08-C227-9DCE-1CC9F858C04E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7" name="Chevron 6">
              <a:extLst>
                <a:ext uri="{FF2B5EF4-FFF2-40B4-BE49-F238E27FC236}">
                  <a16:creationId xmlns:a16="http://schemas.microsoft.com/office/drawing/2014/main" id="{0D078035-CA6D-43D9-8602-EF653F4FC127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A17CCB-90C9-E518-3AF5-F90759AC5EF1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49" name="Chevron 48">
              <a:extLst>
                <a:ext uri="{FF2B5EF4-FFF2-40B4-BE49-F238E27FC236}">
                  <a16:creationId xmlns:a16="http://schemas.microsoft.com/office/drawing/2014/main" id="{0B24E1DB-2083-DEF7-75AC-3CC43C6000F4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0" name="Chevron 8">
              <a:extLst>
                <a:ext uri="{FF2B5EF4-FFF2-40B4-BE49-F238E27FC236}">
                  <a16:creationId xmlns:a16="http://schemas.microsoft.com/office/drawing/2014/main" id="{41133721-1DE9-1B88-BA31-992C634D6AC3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126793-DB12-30E7-516A-595C142A20F0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52" name="Chevron 51">
              <a:extLst>
                <a:ext uri="{FF2B5EF4-FFF2-40B4-BE49-F238E27FC236}">
                  <a16:creationId xmlns:a16="http://schemas.microsoft.com/office/drawing/2014/main" id="{0E357E61-117B-0D2D-4EC4-1AA22C0DB78C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3" name="Chevron 10">
              <a:extLst>
                <a:ext uri="{FF2B5EF4-FFF2-40B4-BE49-F238E27FC236}">
                  <a16:creationId xmlns:a16="http://schemas.microsoft.com/office/drawing/2014/main" id="{2EF5BD9E-9543-826C-EDCC-22D117DD9D2E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A75D8C-0F72-ED1E-B9FF-A19BBB1A5AAB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55" name="Chevron 54">
              <a:extLst>
                <a:ext uri="{FF2B5EF4-FFF2-40B4-BE49-F238E27FC236}">
                  <a16:creationId xmlns:a16="http://schemas.microsoft.com/office/drawing/2014/main" id="{031C3248-8ACB-F812-E0E9-0483B17CFCB5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6" name="Chevron 12">
              <a:extLst>
                <a:ext uri="{FF2B5EF4-FFF2-40B4-BE49-F238E27FC236}">
                  <a16:creationId xmlns:a16="http://schemas.microsoft.com/office/drawing/2014/main" id="{91D96166-16AA-1851-56C6-A5D428EE0AE1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69CB69-9AF4-8428-A1CB-805275BFB1CE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58" name="Chevron 57">
              <a:extLst>
                <a:ext uri="{FF2B5EF4-FFF2-40B4-BE49-F238E27FC236}">
                  <a16:creationId xmlns:a16="http://schemas.microsoft.com/office/drawing/2014/main" id="{AD171AF2-6AFF-E8BF-8646-D0D7C5A5A66B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9" name="Chevron 12">
              <a:extLst>
                <a:ext uri="{FF2B5EF4-FFF2-40B4-BE49-F238E27FC236}">
                  <a16:creationId xmlns:a16="http://schemas.microsoft.com/office/drawing/2014/main" id="{E8B46D5F-9E9C-DED0-842B-0BCECC0A5206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32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36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5DE80-9AAF-F73D-906C-7CB5B58C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FA4-8E44-F9E2-A874-2E5D8095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Performance evaluation</a:t>
            </a:r>
          </a:p>
        </p:txBody>
      </p:sp>
      <p:pic>
        <p:nvPicPr>
          <p:cNvPr id="24" name="Graphic 23" descr="Laptop outline">
            <a:extLst>
              <a:ext uri="{FF2B5EF4-FFF2-40B4-BE49-F238E27FC236}">
                <a16:creationId xmlns:a16="http://schemas.microsoft.com/office/drawing/2014/main" id="{3E581094-1C7B-93DE-0A62-4337EF014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5164" y="4872320"/>
            <a:ext cx="1921672" cy="1921672"/>
          </a:xfrm>
          <a:prstGeom prst="rect">
            <a:avLst/>
          </a:prstGeom>
        </p:spPr>
      </p:pic>
      <p:pic>
        <p:nvPicPr>
          <p:cNvPr id="22" name="Graphic 21" descr="Sunflower outline">
            <a:extLst>
              <a:ext uri="{FF2B5EF4-FFF2-40B4-BE49-F238E27FC236}">
                <a16:creationId xmlns:a16="http://schemas.microsoft.com/office/drawing/2014/main" id="{0880E831-D833-2849-9456-22206C88B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1542" y="3057008"/>
            <a:ext cx="914400" cy="914400"/>
          </a:xfrm>
          <a:prstGeom prst="rect">
            <a:avLst/>
          </a:prstGeom>
        </p:spPr>
      </p:pic>
      <p:pic>
        <p:nvPicPr>
          <p:cNvPr id="26" name="Graphic 25" descr="Race Car with solid fill">
            <a:extLst>
              <a:ext uri="{FF2B5EF4-FFF2-40B4-BE49-F238E27FC236}">
                <a16:creationId xmlns:a16="http://schemas.microsoft.com/office/drawing/2014/main" id="{75531995-38AE-72D3-3A58-CE9EFE94E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2532" y="2057600"/>
            <a:ext cx="914400" cy="914400"/>
          </a:xfrm>
          <a:prstGeom prst="rect">
            <a:avLst/>
          </a:prstGeom>
        </p:spPr>
      </p:pic>
      <p:pic>
        <p:nvPicPr>
          <p:cNvPr id="31" name="Graphic 30" descr="Building Brick Wall outline">
            <a:extLst>
              <a:ext uri="{FF2B5EF4-FFF2-40B4-BE49-F238E27FC236}">
                <a16:creationId xmlns:a16="http://schemas.microsoft.com/office/drawing/2014/main" id="{2383814C-73F7-5F78-DC92-A1DD1E273B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4490" y="2957177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1D2424-CE24-8948-FA15-4F3ED7D1297E}"/>
              </a:ext>
            </a:extLst>
          </p:cNvPr>
          <p:cNvSpPr txBox="1"/>
          <p:nvPr/>
        </p:nvSpPr>
        <p:spPr>
          <a:xfrm>
            <a:off x="8282304" y="4015072"/>
            <a:ext cx="22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Numba friendly code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5446E5-E0B8-CACC-3ABC-7E3750CABB84}"/>
              </a:ext>
            </a:extLst>
          </p:cNvPr>
          <p:cNvSpPr txBox="1"/>
          <p:nvPr/>
        </p:nvSpPr>
        <p:spPr>
          <a:xfrm>
            <a:off x="5008268" y="2741795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Faster convolution: FFT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2A50B-CA93-B4F4-51F1-292E4CB0154A}"/>
              </a:ext>
            </a:extLst>
          </p:cNvPr>
          <p:cNvSpPr txBox="1"/>
          <p:nvPr/>
        </p:nvSpPr>
        <p:spPr>
          <a:xfrm>
            <a:off x="1629328" y="3948739"/>
            <a:ext cx="2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Disable progress-bar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194F17-3B2D-BF27-F855-300547A2A18C}"/>
              </a:ext>
            </a:extLst>
          </p:cNvPr>
          <p:cNvCxnSpPr/>
          <p:nvPr/>
        </p:nvCxnSpPr>
        <p:spPr>
          <a:xfrm>
            <a:off x="3874647" y="4438523"/>
            <a:ext cx="1260516" cy="867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FEB839-BE12-E6C9-2FCA-7EF12BFC724A}"/>
              </a:ext>
            </a:extLst>
          </p:cNvPr>
          <p:cNvCxnSpPr>
            <a:cxnSpLocks/>
          </p:cNvCxnSpPr>
          <p:nvPr/>
        </p:nvCxnSpPr>
        <p:spPr>
          <a:xfrm>
            <a:off x="6148267" y="3298043"/>
            <a:ext cx="0" cy="1670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AC96E73-2E85-D925-4519-92C0BC10CBBF}"/>
              </a:ext>
            </a:extLst>
          </p:cNvPr>
          <p:cNvCxnSpPr>
            <a:cxnSpLocks/>
          </p:cNvCxnSpPr>
          <p:nvPr/>
        </p:nvCxnSpPr>
        <p:spPr>
          <a:xfrm flipH="1">
            <a:off x="7213969" y="4489740"/>
            <a:ext cx="1260516" cy="867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Graphic 49" descr="Lightning bolt with solid fill">
            <a:extLst>
              <a:ext uri="{FF2B5EF4-FFF2-40B4-BE49-F238E27FC236}">
                <a16:creationId xmlns:a16="http://schemas.microsoft.com/office/drawing/2014/main" id="{0ADC8190-E4A2-5C93-9E8D-4A9804D72C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76925" y="5416317"/>
            <a:ext cx="675390" cy="67539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6FC88E3-90E2-16DF-9BC4-659FF5D5862A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2" name="Chevron 51">
              <a:extLst>
                <a:ext uri="{FF2B5EF4-FFF2-40B4-BE49-F238E27FC236}">
                  <a16:creationId xmlns:a16="http://schemas.microsoft.com/office/drawing/2014/main" id="{ADB49368-A03F-EB7E-5653-2F09EF80DBE8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3" name="Chevron 4">
              <a:extLst>
                <a:ext uri="{FF2B5EF4-FFF2-40B4-BE49-F238E27FC236}">
                  <a16:creationId xmlns:a16="http://schemas.microsoft.com/office/drawing/2014/main" id="{71EEBB44-FCAA-DCA6-EC8C-EB259C9A3769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8E6A34B-6FB0-28E1-C7B0-C0907A1F073C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55" name="Chevron 54">
              <a:extLst>
                <a:ext uri="{FF2B5EF4-FFF2-40B4-BE49-F238E27FC236}">
                  <a16:creationId xmlns:a16="http://schemas.microsoft.com/office/drawing/2014/main" id="{047D661E-8504-6CB9-329C-CF0CCF57E891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6" name="Chevron 6">
              <a:extLst>
                <a:ext uri="{FF2B5EF4-FFF2-40B4-BE49-F238E27FC236}">
                  <a16:creationId xmlns:a16="http://schemas.microsoft.com/office/drawing/2014/main" id="{ED7B69F0-2166-C83C-03CD-FCCE0A1A9B00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F510A9-5D54-0B19-2F53-092921F54582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58" name="Chevron 57">
              <a:extLst>
                <a:ext uri="{FF2B5EF4-FFF2-40B4-BE49-F238E27FC236}">
                  <a16:creationId xmlns:a16="http://schemas.microsoft.com/office/drawing/2014/main" id="{8AEFA5B0-BD97-5EAD-448A-96FC74F41E9C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9" name="Chevron 8">
              <a:extLst>
                <a:ext uri="{FF2B5EF4-FFF2-40B4-BE49-F238E27FC236}">
                  <a16:creationId xmlns:a16="http://schemas.microsoft.com/office/drawing/2014/main" id="{9555FB24-0F14-C519-24D2-094DBFA97D43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CC568C-1659-DF84-F1EC-8C98A7C7A19A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24AE3BA9-3E34-4454-EFAB-3A6942409583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2" name="Chevron 10">
              <a:extLst>
                <a:ext uri="{FF2B5EF4-FFF2-40B4-BE49-F238E27FC236}">
                  <a16:creationId xmlns:a16="http://schemas.microsoft.com/office/drawing/2014/main" id="{952110F3-54B2-71E9-8F2B-17A922DF9EC2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D146AFA-4900-9DA4-3810-143C7ADF81AB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  <a:solidFill>
            <a:schemeClr val="tx2"/>
          </a:solidFill>
        </p:grpSpPr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847CD08A-5F5A-7390-BB78-A7768841CD6B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5" name="Chevron 12">
              <a:extLst>
                <a:ext uri="{FF2B5EF4-FFF2-40B4-BE49-F238E27FC236}">
                  <a16:creationId xmlns:a16="http://schemas.microsoft.com/office/drawing/2014/main" id="{9DE51EDE-05A7-5979-CAFD-C2A8C27FD119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9F21BA-C9A5-A34B-B8CE-6D400B98E6D0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18FFCA3B-6242-5E0F-A5B3-AFD06F7989F3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 dirty="0"/>
            </a:p>
          </p:txBody>
        </p:sp>
        <p:sp>
          <p:nvSpPr>
            <p:cNvPr id="68" name="Chevron 12">
              <a:extLst>
                <a:ext uri="{FF2B5EF4-FFF2-40B4-BE49-F238E27FC236}">
                  <a16:creationId xmlns:a16="http://schemas.microsoft.com/office/drawing/2014/main" id="{995DE9C3-2A5B-47E6-15F6-AB2688CB77A5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522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3EF2B-4BFF-4385-A211-4BCF7499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7DBC-59F8-5B32-AB5A-38E4E992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79" y="540702"/>
            <a:ext cx="11155680" cy="1463040"/>
          </a:xfrm>
        </p:spPr>
        <p:txBody>
          <a:bodyPr/>
          <a:lstStyle/>
          <a:p>
            <a:r>
              <a:rPr lang="en-NO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99498-5173-2787-1908-CBE5AA75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71" y="2441448"/>
            <a:ext cx="2494826" cy="24948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1E47B-1FBC-D273-83A0-E23EC72BCFF9}"/>
              </a:ext>
            </a:extLst>
          </p:cNvPr>
          <p:cNvSpPr/>
          <p:nvPr/>
        </p:nvSpPr>
        <p:spPr>
          <a:xfrm>
            <a:off x="488741" y="1028343"/>
            <a:ext cx="126348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NL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sz="15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40A1E-EA85-59A0-5C13-D1C23532A376}"/>
              </a:ext>
            </a:extLst>
          </p:cNvPr>
          <p:cNvSpPr txBox="1"/>
          <p:nvPr/>
        </p:nvSpPr>
        <p:spPr>
          <a:xfrm>
            <a:off x="4994895" y="4130068"/>
            <a:ext cx="13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9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919B8-1591-09CD-064D-BA3F0E51AD18}"/>
              </a:ext>
            </a:extLst>
          </p:cNvPr>
          <p:cNvSpPr txBox="1"/>
          <p:nvPr/>
        </p:nvSpPr>
        <p:spPr>
          <a:xfrm>
            <a:off x="4741430" y="1989269"/>
            <a:ext cx="190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9600" b="1" baseline="-25000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1A9EE-F2C8-FCFF-B7F0-3A4090E68183}"/>
              </a:ext>
            </a:extLst>
          </p:cNvPr>
          <p:cNvSpPr txBox="1"/>
          <p:nvPr/>
        </p:nvSpPr>
        <p:spPr>
          <a:xfrm>
            <a:off x="5006024" y="3059669"/>
            <a:ext cx="137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9600" b="1" baseline="-25000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11" name="AutoShape 2" descr="Green Checkmark for Confirmation and Approval">
            <a:extLst>
              <a:ext uri="{FF2B5EF4-FFF2-40B4-BE49-F238E27FC236}">
                <a16:creationId xmlns:a16="http://schemas.microsoft.com/office/drawing/2014/main" id="{54AF5CC6-94C5-8067-3471-5F77730276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8659DC-F823-F621-3644-4CA44C59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794" y="4531255"/>
            <a:ext cx="1394593" cy="1293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F1510-20F8-21B5-C31D-56467FED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75" y="2184256"/>
            <a:ext cx="1373321" cy="1273755"/>
          </a:xfrm>
          <a:prstGeom prst="rect">
            <a:avLst/>
          </a:prstGeom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E0A98705-1CA8-5549-3FC4-23CB862866AE}"/>
              </a:ext>
            </a:extLst>
          </p:cNvPr>
          <p:cNvSpPr/>
          <p:nvPr/>
        </p:nvSpPr>
        <p:spPr>
          <a:xfrm>
            <a:off x="5982557" y="3479649"/>
            <a:ext cx="1235253" cy="1340040"/>
          </a:xfrm>
          <a:prstGeom prst="mathMultiply">
            <a:avLst/>
          </a:prstGeom>
          <a:ln w="38100"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C200A-CA4C-8210-B51B-80E538E28539}"/>
              </a:ext>
            </a:extLst>
          </p:cNvPr>
          <p:cNvSpPr/>
          <p:nvPr/>
        </p:nvSpPr>
        <p:spPr>
          <a:xfrm>
            <a:off x="4277233" y="944825"/>
            <a:ext cx="126348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NL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en-US" sz="15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6" name="Picture 15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96E00E9C-58A6-A0FB-8BF6-EBAC8A391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6721" r="6712" b="1"/>
          <a:stretch>
            <a:fillRect/>
          </a:stretch>
        </p:blipFill>
        <p:spPr>
          <a:xfrm>
            <a:off x="8765925" y="2029752"/>
            <a:ext cx="1772398" cy="1788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Content Placeholder 19">
            <a:extLst>
              <a:ext uri="{FF2B5EF4-FFF2-40B4-BE49-F238E27FC236}">
                <a16:creationId xmlns:a16="http://schemas.microsoft.com/office/drawing/2014/main" id="{E0770484-A67B-F73E-B0CB-C72B41EE32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67701" y="1830172"/>
            <a:ext cx="1772398" cy="17723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8C0BA4-1EC6-C33A-0792-A79C8298C035}"/>
              </a:ext>
            </a:extLst>
          </p:cNvPr>
          <p:cNvSpPr/>
          <p:nvPr/>
        </p:nvSpPr>
        <p:spPr>
          <a:xfrm>
            <a:off x="8063756" y="944825"/>
            <a:ext cx="126348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NL" sz="15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en-US" sz="15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F17DD2-3450-593E-B8F1-86DF3C898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5925" y="4370169"/>
            <a:ext cx="1772398" cy="1755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784816-9E3D-9201-A3A3-7F0C6EF1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565280" y="4130068"/>
            <a:ext cx="1772398" cy="1772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4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5" grpId="0" animBg="1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6562-8EB8-65FD-E512-1FC7BB9A1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768A-6220-E198-FA7B-DF314B506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2807208"/>
            <a:ext cx="11155680" cy="1463040"/>
          </a:xfrm>
        </p:spPr>
        <p:txBody>
          <a:bodyPr/>
          <a:lstStyle/>
          <a:p>
            <a:pPr algn="ctr"/>
            <a:r>
              <a:rPr lang="en-NO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235839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5F652-B2B8-6AB7-1F00-8E5EAFD7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3ED8-1334-09A0-3DE9-58689271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Extra slides: Errors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18F5A-F8A6-41C3-BBEE-2E0B10FE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2209800"/>
            <a:ext cx="2438400" cy="243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C0AD2-124F-2737-550D-B55AD6F1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3" y="2209800"/>
            <a:ext cx="2438400" cy="243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2DB27B-A977-2D68-71BF-607337B5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8" y="2209800"/>
            <a:ext cx="2438400" cy="243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FC5A1-CE94-D0EE-2768-0CAB48EB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857" y="2209800"/>
            <a:ext cx="2438400" cy="2438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8241C-A4A6-3591-5711-3BF07CA6388D}"/>
              </a:ext>
            </a:extLst>
          </p:cNvPr>
          <p:cNvSpPr txBox="1"/>
          <p:nvPr/>
        </p:nvSpPr>
        <p:spPr>
          <a:xfrm>
            <a:off x="624115" y="4887463"/>
            <a:ext cx="8374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/>
              <a:t>Different RNG seeds for each run – 20 runs, mean and std error for p, v and chi, as well as </a:t>
            </a:r>
            <a:r>
              <a:rPr lang="en-NL" sz="2400" err="1"/>
              <a:t>p_v</a:t>
            </a:r>
            <a:r>
              <a:rPr lang="en-NL" sz="2400"/>
              <a:t>, </a:t>
            </a:r>
            <a:r>
              <a:rPr lang="en-NL" sz="2400" err="1"/>
              <a:t>p_s</a:t>
            </a:r>
            <a:r>
              <a:rPr lang="en-NL" sz="2400"/>
              <a:t>, </a:t>
            </a:r>
            <a:r>
              <a:rPr lang="en-NL" sz="2400" err="1"/>
              <a:t>p_chi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3319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82AE8-3282-9FD9-248C-A42AB8395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EC57246-B886-0B23-2666-418452821337}"/>
              </a:ext>
            </a:extLst>
          </p:cNvPr>
          <p:cNvSpPr txBox="1"/>
          <p:nvPr/>
        </p:nvSpPr>
        <p:spPr>
          <a:xfrm>
            <a:off x="1027701" y="795413"/>
            <a:ext cx="35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Polynomial analysis</a:t>
            </a:r>
            <a:endParaRPr lang="en-US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4334B5-8DB7-3696-86FD-9044AF3F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01" y="1318634"/>
            <a:ext cx="4371613" cy="15047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E15D06-FC39-54DF-D8DD-83694D0C6E41}"/>
              </a:ext>
            </a:extLst>
          </p:cNvPr>
          <p:cNvSpPr txBox="1"/>
          <p:nvPr/>
        </p:nvSpPr>
        <p:spPr>
          <a:xfrm>
            <a:off x="1027700" y="2850282"/>
            <a:ext cx="4371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Normalised RMS to compare </a:t>
            </a:r>
            <a:r>
              <a:rPr lang="en-NL" dirty="0" err="1"/>
              <a:t>p_chi</a:t>
            </a:r>
            <a:r>
              <a:rPr lang="en-NL" dirty="0"/>
              <a:t> with the others;</a:t>
            </a:r>
          </a:p>
          <a:p>
            <a:r>
              <a:rPr lang="en-US" dirty="0"/>
              <a:t>a dimensionless ‘fraction-of-full-height’ error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F43CEA-56B9-18F5-CCA9-4772F4D9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00" y="4258079"/>
            <a:ext cx="9030960" cy="6096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E3A248-C6D5-2BCA-1183-22F699A9B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700" y="4982686"/>
            <a:ext cx="5973009" cy="1066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C4778E6-1FC7-E8F1-BE97-D3BB9DD087DF}"/>
              </a:ext>
            </a:extLst>
          </p:cNvPr>
          <p:cNvSpPr txBox="1"/>
          <p:nvPr/>
        </p:nvSpPr>
        <p:spPr>
          <a:xfrm>
            <a:off x="1027700" y="6049635"/>
            <a:ext cx="700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Fraction of thresholds whose orientation matches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6C92834-D50C-BA46-0D0B-EF5DCD072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8323" y="1156938"/>
            <a:ext cx="6124458" cy="17136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C8B940-9CCB-B885-4C20-2533A1E07215}"/>
              </a:ext>
            </a:extLst>
          </p:cNvPr>
          <p:cNvSpPr txBox="1"/>
          <p:nvPr/>
        </p:nvSpPr>
        <p:spPr>
          <a:xfrm>
            <a:off x="5688323" y="2870629"/>
            <a:ext cx="471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1400" dirty="0"/>
              <a:t>Pearson coefficient – measures linear relationship between two variables; shows us global consistency of fluctuations around the mean (mean-</a:t>
            </a:r>
            <a:r>
              <a:rPr lang="en-NL" sz="1400" dirty="0" err="1"/>
              <a:t>centered</a:t>
            </a:r>
            <a:r>
              <a:rPr lang="en-NL" sz="1400" dirty="0"/>
              <a:t>, d/n take into account vertical offsets). </a:t>
            </a:r>
          </a:p>
          <a:p>
            <a:r>
              <a:rPr lang="en-NL" sz="1400" dirty="0"/>
              <a:t>Cosine angle between two sampled difference vectors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30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B9057-58D8-9571-AC3E-FF454DED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B90E-6755-7AC4-7F11-7C91FF34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Minkowski Measures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06AAF-CD32-0DBA-8332-E08E545C8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47" y="1809021"/>
            <a:ext cx="10260507" cy="769172"/>
          </a:xfrm>
        </p:spPr>
        <p:txBody>
          <a:bodyPr>
            <a:normAutofit/>
          </a:bodyPr>
          <a:lstStyle/>
          <a:p>
            <a:r>
              <a:rPr lang="en-NL" sz="2800" dirty="0"/>
              <a:t>Geometric measures for morphological differences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9231D1-56B8-CCB7-3C23-DCDA5101B39C}"/>
              </a:ext>
            </a:extLst>
          </p:cNvPr>
          <p:cNvSpPr txBox="1"/>
          <p:nvPr/>
        </p:nvSpPr>
        <p:spPr>
          <a:xfrm>
            <a:off x="1097547" y="5879592"/>
            <a:ext cx="293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White pixel area</a:t>
            </a:r>
            <a:endParaRPr lang="en-US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A24037-1DE9-12DE-C639-BAB805AEC65C}"/>
              </a:ext>
            </a:extLst>
          </p:cNvPr>
          <p:cNvSpPr txBox="1"/>
          <p:nvPr/>
        </p:nvSpPr>
        <p:spPr>
          <a:xfrm>
            <a:off x="4449613" y="5920566"/>
            <a:ext cx="32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Boundary length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1B119-F70E-A86E-0798-53B3438277CA}"/>
              </a:ext>
            </a:extLst>
          </p:cNvPr>
          <p:cNvSpPr txBox="1"/>
          <p:nvPr/>
        </p:nvSpPr>
        <p:spPr>
          <a:xfrm>
            <a:off x="7957389" y="5937166"/>
            <a:ext cx="32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dirty="0"/>
              <a:t>Euler characteristic</a:t>
            </a:r>
            <a:endParaRPr lang="en-US" sz="28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5069D15-66D2-427E-0849-3C857DA6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927" y="3124980"/>
            <a:ext cx="1813711" cy="2027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C028F2-4060-B41E-E2A9-D9CAE031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02" y="3129672"/>
            <a:ext cx="1813711" cy="2027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43E2533-77A2-55AE-4309-2A0ED031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87" y="3124980"/>
            <a:ext cx="1813711" cy="2027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52F6E4-9615-9E1D-7913-C19D78168266}"/>
              </a:ext>
            </a:extLst>
          </p:cNvPr>
          <p:cNvSpPr txBox="1"/>
          <p:nvPr/>
        </p:nvSpPr>
        <p:spPr>
          <a:xfrm>
            <a:off x="1920743" y="3282302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28A68B-2FD8-D080-1BAE-44E3C6A1B312}"/>
              </a:ext>
            </a:extLst>
          </p:cNvPr>
          <p:cNvSpPr txBox="1"/>
          <p:nvPr/>
        </p:nvSpPr>
        <p:spPr>
          <a:xfrm>
            <a:off x="2145031" y="3282302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7F610A-748B-5CB6-7037-17E4C22A8CA0}"/>
              </a:ext>
            </a:extLst>
          </p:cNvPr>
          <p:cNvSpPr txBox="1"/>
          <p:nvPr/>
        </p:nvSpPr>
        <p:spPr>
          <a:xfrm>
            <a:off x="1920743" y="3509431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3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71DC3-2D03-FE7A-7E68-790DA3AD0432}"/>
              </a:ext>
            </a:extLst>
          </p:cNvPr>
          <p:cNvSpPr txBox="1"/>
          <p:nvPr/>
        </p:nvSpPr>
        <p:spPr>
          <a:xfrm>
            <a:off x="2136998" y="3512394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4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A20CAB-B9A3-15A6-435C-8E541CFDB4D5}"/>
              </a:ext>
            </a:extLst>
          </p:cNvPr>
          <p:cNvSpPr txBox="1"/>
          <p:nvPr/>
        </p:nvSpPr>
        <p:spPr>
          <a:xfrm>
            <a:off x="2606324" y="3267384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43B4D0-8509-AA5E-FA94-D47E668D87EE}"/>
              </a:ext>
            </a:extLst>
          </p:cNvPr>
          <p:cNvSpPr txBox="1"/>
          <p:nvPr/>
        </p:nvSpPr>
        <p:spPr>
          <a:xfrm>
            <a:off x="2830611" y="3267384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6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FFD830-0D99-6949-98E5-FC3E3FC9B845}"/>
              </a:ext>
            </a:extLst>
          </p:cNvPr>
          <p:cNvSpPr txBox="1"/>
          <p:nvPr/>
        </p:nvSpPr>
        <p:spPr>
          <a:xfrm>
            <a:off x="2756182" y="4437793"/>
            <a:ext cx="43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17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1114EF-2817-7F8B-832D-2247967AB7DF}"/>
              </a:ext>
            </a:extLst>
          </p:cNvPr>
          <p:cNvSpPr txBox="1"/>
          <p:nvPr/>
        </p:nvSpPr>
        <p:spPr>
          <a:xfrm>
            <a:off x="8896350" y="3414377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accent4"/>
                </a:solidFill>
              </a:rPr>
              <a:t>#1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604286-B53D-5A5E-3030-FF73852CC417}"/>
              </a:ext>
            </a:extLst>
          </p:cNvPr>
          <p:cNvSpPr txBox="1"/>
          <p:nvPr/>
        </p:nvSpPr>
        <p:spPr>
          <a:xfrm>
            <a:off x="9589963" y="3296677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accent4"/>
                </a:solidFill>
              </a:rPr>
              <a:t>#2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8B1443-F006-6DA2-37AC-704120A02306}"/>
              </a:ext>
            </a:extLst>
          </p:cNvPr>
          <p:cNvSpPr txBox="1"/>
          <p:nvPr/>
        </p:nvSpPr>
        <p:spPr>
          <a:xfrm>
            <a:off x="9689556" y="3866858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accent4"/>
                </a:solidFill>
              </a:rPr>
              <a:t>#3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726F5E-A9AF-2FA1-38D8-B1FFE8C00564}"/>
              </a:ext>
            </a:extLst>
          </p:cNvPr>
          <p:cNvSpPr txBox="1"/>
          <p:nvPr/>
        </p:nvSpPr>
        <p:spPr>
          <a:xfrm>
            <a:off x="8896350" y="4533073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accent4"/>
                </a:solidFill>
              </a:rPr>
              <a:t>#4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C3949F-E566-F016-9213-E9F821C4EE40}"/>
              </a:ext>
            </a:extLst>
          </p:cNvPr>
          <p:cNvSpPr txBox="1"/>
          <p:nvPr/>
        </p:nvSpPr>
        <p:spPr>
          <a:xfrm>
            <a:off x="9689556" y="4437793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accent4"/>
                </a:solidFill>
              </a:rPr>
              <a:t>#5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2FBCA-0740-A5BB-0852-44B758E62DDE}"/>
              </a:ext>
            </a:extLst>
          </p:cNvPr>
          <p:cNvSpPr txBox="1"/>
          <p:nvPr/>
        </p:nvSpPr>
        <p:spPr>
          <a:xfrm>
            <a:off x="8841042" y="3990944"/>
            <a:ext cx="50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solidFill>
                  <a:schemeClr val="bg1"/>
                </a:solidFill>
              </a:rPr>
              <a:t>#1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9888A24-844B-613E-5D3E-439C9F90B5E2}"/>
              </a:ext>
            </a:extLst>
          </p:cNvPr>
          <p:cNvCxnSpPr>
            <a:cxnSpLocks/>
          </p:cNvCxnSpPr>
          <p:nvPr/>
        </p:nvCxnSpPr>
        <p:spPr>
          <a:xfrm>
            <a:off x="5362575" y="3352800"/>
            <a:ext cx="0" cy="430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409D91-42FC-4960-CB7A-2B3366468E92}"/>
              </a:ext>
            </a:extLst>
          </p:cNvPr>
          <p:cNvCxnSpPr>
            <a:cxnSpLocks/>
          </p:cNvCxnSpPr>
          <p:nvPr/>
        </p:nvCxnSpPr>
        <p:spPr>
          <a:xfrm>
            <a:off x="5362575" y="3826204"/>
            <a:ext cx="4207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CE6F662-1292-F88D-76A6-81C83A260E82}"/>
              </a:ext>
            </a:extLst>
          </p:cNvPr>
          <p:cNvCxnSpPr>
            <a:cxnSpLocks/>
          </p:cNvCxnSpPr>
          <p:nvPr/>
        </p:nvCxnSpPr>
        <p:spPr>
          <a:xfrm flipV="1">
            <a:off x="5828613" y="3387725"/>
            <a:ext cx="0" cy="438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681ED8-0697-B8C1-0999-A68FD9BFF2D2}"/>
              </a:ext>
            </a:extLst>
          </p:cNvPr>
          <p:cNvCxnSpPr>
            <a:cxnSpLocks/>
          </p:cNvCxnSpPr>
          <p:nvPr/>
        </p:nvCxnSpPr>
        <p:spPr>
          <a:xfrm flipH="1">
            <a:off x="5400675" y="3352800"/>
            <a:ext cx="4279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A0ED7DF-31F7-05FC-9AD5-929A98943C0D}"/>
              </a:ext>
            </a:extLst>
          </p:cNvPr>
          <p:cNvSpPr txBox="1"/>
          <p:nvPr/>
        </p:nvSpPr>
        <p:spPr>
          <a:xfrm>
            <a:off x="2603035" y="3743302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7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345589-AF45-8886-720B-F3B5704746BF}"/>
              </a:ext>
            </a:extLst>
          </p:cNvPr>
          <p:cNvSpPr txBox="1"/>
          <p:nvPr/>
        </p:nvSpPr>
        <p:spPr>
          <a:xfrm>
            <a:off x="2830610" y="3738516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8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2BAED-07EE-A6C7-4174-668C0FC8431C}"/>
              </a:ext>
            </a:extLst>
          </p:cNvPr>
          <p:cNvSpPr txBox="1"/>
          <p:nvPr/>
        </p:nvSpPr>
        <p:spPr>
          <a:xfrm>
            <a:off x="3072740" y="3738516"/>
            <a:ext cx="224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9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CB548C-48FD-D86A-E493-79B8181342E9}"/>
              </a:ext>
            </a:extLst>
          </p:cNvPr>
          <p:cNvSpPr txBox="1"/>
          <p:nvPr/>
        </p:nvSpPr>
        <p:spPr>
          <a:xfrm>
            <a:off x="2541852" y="3972464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10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2D8BE41-11C5-C636-C4CC-8ABC36A3F163}"/>
              </a:ext>
            </a:extLst>
          </p:cNvPr>
          <p:cNvSpPr txBox="1"/>
          <p:nvPr/>
        </p:nvSpPr>
        <p:spPr>
          <a:xfrm>
            <a:off x="2769295" y="3975575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2E48E9-E34F-26EA-4968-15E138F057EA}"/>
              </a:ext>
            </a:extLst>
          </p:cNvPr>
          <p:cNvSpPr txBox="1"/>
          <p:nvPr/>
        </p:nvSpPr>
        <p:spPr>
          <a:xfrm>
            <a:off x="2996870" y="3975575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12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A1FF3B-B60E-ED92-77A3-582AE174D32C}"/>
              </a:ext>
            </a:extLst>
          </p:cNvPr>
          <p:cNvSpPr txBox="1"/>
          <p:nvPr/>
        </p:nvSpPr>
        <p:spPr>
          <a:xfrm>
            <a:off x="1843430" y="4424299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13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1C6242-0BC6-F06E-BEF8-B8666E85D9E0}"/>
              </a:ext>
            </a:extLst>
          </p:cNvPr>
          <p:cNvSpPr txBox="1"/>
          <p:nvPr/>
        </p:nvSpPr>
        <p:spPr>
          <a:xfrm>
            <a:off x="2089492" y="4420201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14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666033-D144-413D-8343-19E2CC9F00C8}"/>
              </a:ext>
            </a:extLst>
          </p:cNvPr>
          <p:cNvSpPr txBox="1"/>
          <p:nvPr/>
        </p:nvSpPr>
        <p:spPr>
          <a:xfrm>
            <a:off x="1835756" y="4648919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4587CB-43BA-23B5-3D01-3C40C0590FB1}"/>
              </a:ext>
            </a:extLst>
          </p:cNvPr>
          <p:cNvSpPr txBox="1"/>
          <p:nvPr/>
        </p:nvSpPr>
        <p:spPr>
          <a:xfrm>
            <a:off x="2071100" y="4640030"/>
            <a:ext cx="4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accent3">
                    <a:lumMod val="75000"/>
                  </a:schemeClr>
                </a:solidFill>
              </a:rPr>
              <a:t>16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48DE79F-C79F-76ED-A355-82EF5C2DF898}"/>
                  </a:ext>
                </a:extLst>
              </p:cNvPr>
              <p:cNvSpPr txBox="1"/>
              <p:nvPr/>
            </p:nvSpPr>
            <p:spPr>
              <a:xfrm>
                <a:off x="5260555" y="2234816"/>
                <a:ext cx="1637825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L" sz="2800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2800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NL" sz="2800" b="1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b>
                          </m:sSub>
                        </m:num>
                        <m:den>
                          <m:r>
                            <a:rPr lang="en-NL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NL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48DE79F-C79F-76ED-A355-82EF5C2DF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555" y="2234816"/>
                <a:ext cx="1637825" cy="803810"/>
              </a:xfrm>
              <a:prstGeom prst="rect">
                <a:avLst/>
              </a:prstGeom>
              <a:blipFill>
                <a:blip r:embed="rId3"/>
                <a:stretch>
                  <a:fillRect b="-140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44FBDDF-E9DE-8404-F93F-A7EC5BFBE766}"/>
              </a:ext>
            </a:extLst>
          </p:cNvPr>
          <p:cNvSpPr txBox="1"/>
          <p:nvPr/>
        </p:nvSpPr>
        <p:spPr>
          <a:xfrm>
            <a:off x="2236862" y="4726170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7C9A7-985B-D915-FEE5-40E388E8F728}"/>
              </a:ext>
            </a:extLst>
          </p:cNvPr>
          <p:cNvSpPr txBox="1"/>
          <p:nvPr/>
        </p:nvSpPr>
        <p:spPr>
          <a:xfrm>
            <a:off x="5687569" y="4751621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599111-D00D-361F-F529-914D422763FA}"/>
              </a:ext>
            </a:extLst>
          </p:cNvPr>
          <p:cNvSpPr txBox="1"/>
          <p:nvPr/>
        </p:nvSpPr>
        <p:spPr>
          <a:xfrm>
            <a:off x="9243557" y="4629926"/>
            <a:ext cx="46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2F2757-B886-2DBA-5C15-D98D537D1BC0}"/>
              </a:ext>
            </a:extLst>
          </p:cNvPr>
          <p:cNvCxnSpPr>
            <a:cxnSpLocks/>
          </p:cNvCxnSpPr>
          <p:nvPr/>
        </p:nvCxnSpPr>
        <p:spPr>
          <a:xfrm flipV="1">
            <a:off x="6738250" y="3826204"/>
            <a:ext cx="0" cy="438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1464B0-C304-C65F-94FB-01E82DA64B91}"/>
              </a:ext>
            </a:extLst>
          </p:cNvPr>
          <p:cNvCxnSpPr>
            <a:cxnSpLocks/>
          </p:cNvCxnSpPr>
          <p:nvPr/>
        </p:nvCxnSpPr>
        <p:spPr>
          <a:xfrm>
            <a:off x="6062662" y="3813365"/>
            <a:ext cx="0" cy="451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3DB190-04D2-6A02-6A0C-97E77C0C10ED}"/>
              </a:ext>
            </a:extLst>
          </p:cNvPr>
          <p:cNvCxnSpPr>
            <a:cxnSpLocks/>
          </p:cNvCxnSpPr>
          <p:nvPr/>
        </p:nvCxnSpPr>
        <p:spPr>
          <a:xfrm>
            <a:off x="6096000" y="4264683"/>
            <a:ext cx="642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BC7021-E552-3523-81FA-2B706521858D}"/>
              </a:ext>
            </a:extLst>
          </p:cNvPr>
          <p:cNvCxnSpPr>
            <a:cxnSpLocks/>
          </p:cNvCxnSpPr>
          <p:nvPr/>
        </p:nvCxnSpPr>
        <p:spPr>
          <a:xfrm flipH="1">
            <a:off x="6062662" y="3826204"/>
            <a:ext cx="6755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FB66EE-ACD2-D8CF-CCE2-A2DF3F4A4910}"/>
              </a:ext>
            </a:extLst>
          </p:cNvPr>
          <p:cNvCxnSpPr>
            <a:cxnSpLocks/>
          </p:cNvCxnSpPr>
          <p:nvPr/>
        </p:nvCxnSpPr>
        <p:spPr>
          <a:xfrm flipH="1">
            <a:off x="6062662" y="3352800"/>
            <a:ext cx="433388" cy="11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63F3AB-76BC-1013-7E39-987AB5844097}"/>
              </a:ext>
            </a:extLst>
          </p:cNvPr>
          <p:cNvCxnSpPr>
            <a:cxnSpLocks/>
          </p:cNvCxnSpPr>
          <p:nvPr/>
        </p:nvCxnSpPr>
        <p:spPr>
          <a:xfrm>
            <a:off x="6062662" y="3364241"/>
            <a:ext cx="0" cy="248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C433C8B-6DD0-0220-6481-9AFE6EDA27B9}"/>
              </a:ext>
            </a:extLst>
          </p:cNvPr>
          <p:cNvCxnSpPr>
            <a:cxnSpLocks/>
          </p:cNvCxnSpPr>
          <p:nvPr/>
        </p:nvCxnSpPr>
        <p:spPr>
          <a:xfrm>
            <a:off x="6079468" y="3579894"/>
            <a:ext cx="4667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23E9245-34AF-9513-2C6C-96566D97E61C}"/>
              </a:ext>
            </a:extLst>
          </p:cNvPr>
          <p:cNvCxnSpPr>
            <a:cxnSpLocks/>
          </p:cNvCxnSpPr>
          <p:nvPr/>
        </p:nvCxnSpPr>
        <p:spPr>
          <a:xfrm flipV="1">
            <a:off x="6512719" y="3336131"/>
            <a:ext cx="0" cy="227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41861CF-05CC-AD49-AA6B-626EDABC141D}"/>
              </a:ext>
            </a:extLst>
          </p:cNvPr>
          <p:cNvCxnSpPr>
            <a:cxnSpLocks/>
          </p:cNvCxnSpPr>
          <p:nvPr/>
        </p:nvCxnSpPr>
        <p:spPr>
          <a:xfrm>
            <a:off x="5362575" y="4489450"/>
            <a:ext cx="0" cy="430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120EE6-7E04-02C2-5026-E166C4351F5F}"/>
              </a:ext>
            </a:extLst>
          </p:cNvPr>
          <p:cNvCxnSpPr>
            <a:cxnSpLocks/>
          </p:cNvCxnSpPr>
          <p:nvPr/>
        </p:nvCxnSpPr>
        <p:spPr>
          <a:xfrm>
            <a:off x="5362575" y="4962854"/>
            <a:ext cx="4207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A45F165-EB3F-46B0-4D71-8350DE4B0C92}"/>
              </a:ext>
            </a:extLst>
          </p:cNvPr>
          <p:cNvCxnSpPr>
            <a:cxnSpLocks/>
          </p:cNvCxnSpPr>
          <p:nvPr/>
        </p:nvCxnSpPr>
        <p:spPr>
          <a:xfrm flipV="1">
            <a:off x="5828613" y="4524375"/>
            <a:ext cx="0" cy="438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2DD79F-062D-8288-D6E1-294E01E38224}"/>
              </a:ext>
            </a:extLst>
          </p:cNvPr>
          <p:cNvCxnSpPr>
            <a:cxnSpLocks/>
          </p:cNvCxnSpPr>
          <p:nvPr/>
        </p:nvCxnSpPr>
        <p:spPr>
          <a:xfrm flipH="1">
            <a:off x="5400675" y="4489450"/>
            <a:ext cx="4279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93DCC74-F039-FF29-AA2C-8B7927E4933C}"/>
              </a:ext>
            </a:extLst>
          </p:cNvPr>
          <p:cNvCxnSpPr>
            <a:cxnSpLocks/>
          </p:cNvCxnSpPr>
          <p:nvPr/>
        </p:nvCxnSpPr>
        <p:spPr>
          <a:xfrm>
            <a:off x="6277769" y="4489450"/>
            <a:ext cx="0" cy="236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8C19CBE-AF41-0901-DE2E-F1E9D5CFD23E}"/>
              </a:ext>
            </a:extLst>
          </p:cNvPr>
          <p:cNvCxnSpPr>
            <a:cxnSpLocks/>
          </p:cNvCxnSpPr>
          <p:nvPr/>
        </p:nvCxnSpPr>
        <p:spPr>
          <a:xfrm>
            <a:off x="6277769" y="4720149"/>
            <a:ext cx="2349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360FF46-802D-A782-5402-4C8CB1C8B102}"/>
              </a:ext>
            </a:extLst>
          </p:cNvPr>
          <p:cNvCxnSpPr>
            <a:cxnSpLocks/>
          </p:cNvCxnSpPr>
          <p:nvPr/>
        </p:nvCxnSpPr>
        <p:spPr>
          <a:xfrm flipV="1">
            <a:off x="6512719" y="4459300"/>
            <a:ext cx="0" cy="261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9EBC31D-19EE-4416-7001-A27F57247195}"/>
              </a:ext>
            </a:extLst>
          </p:cNvPr>
          <p:cNvCxnSpPr>
            <a:cxnSpLocks/>
          </p:cNvCxnSpPr>
          <p:nvPr/>
        </p:nvCxnSpPr>
        <p:spPr>
          <a:xfrm flipH="1">
            <a:off x="6315869" y="4489450"/>
            <a:ext cx="190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F877A5-E504-1F23-BEBA-05AE5F7CEF54}"/>
                  </a:ext>
                </a:extLst>
              </p:cNvPr>
              <p:cNvSpPr txBox="1"/>
              <p:nvPr/>
            </p:nvSpPr>
            <p:spPr>
              <a:xfrm>
                <a:off x="1937269" y="2206317"/>
                <a:ext cx="1637825" cy="8148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L" sz="28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NL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𝒘𝒑</m:t>
                              </m:r>
                            </m:sub>
                          </m:sSub>
                        </m:num>
                        <m:den>
                          <m:r>
                            <a:rPr lang="en-NL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NL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F877A5-E504-1F23-BEBA-05AE5F7CE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69" y="2206317"/>
                <a:ext cx="1637825" cy="814838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4AA2DC8-49AB-2A6D-575D-1E267531EA23}"/>
                  </a:ext>
                </a:extLst>
              </p:cNvPr>
              <p:cNvSpPr txBox="1"/>
              <p:nvPr/>
            </p:nvSpPr>
            <p:spPr>
              <a:xfrm>
                <a:off x="8771050" y="2193607"/>
                <a:ext cx="1637825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NL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NL" sz="2800" b="1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sub>
                          </m:sSub>
                        </m:num>
                        <m:den>
                          <m:r>
                            <a:rPr lang="en-NL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NL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4AA2DC8-49AB-2A6D-575D-1E267531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50" y="2193607"/>
                <a:ext cx="1637825" cy="806631"/>
              </a:xfrm>
              <a:prstGeom prst="rect">
                <a:avLst/>
              </a:prstGeom>
              <a:blipFill>
                <a:blip r:embed="rId5"/>
                <a:stretch>
                  <a:fillRect t="-1538" r="-3077" b="-1230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21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2" grpId="0"/>
      <p:bldP spid="33" grpId="0"/>
      <p:bldP spid="23" grpId="0"/>
      <p:bldP spid="25" grpId="0"/>
      <p:bldP spid="26" grpId="0"/>
      <p:bldP spid="28" grpId="0"/>
      <p:bldP spid="29" grpId="0"/>
      <p:bldP spid="30" grpId="0"/>
      <p:bldP spid="34" grpId="0"/>
      <p:bldP spid="40" grpId="0"/>
      <p:bldP spid="43" grpId="0"/>
      <p:bldP spid="45" grpId="0"/>
      <p:bldP spid="46" grpId="0"/>
      <p:bldP spid="47" grpId="0"/>
      <p:bldP spid="48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2" grpId="0"/>
      <p:bldP spid="21" grpId="0"/>
      <p:bldP spid="31" grpId="0"/>
      <p:bldP spid="98" grpId="0"/>
      <p:bldP spid="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7280-B444-2F9B-4C35-0D86D6B8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7502C-59B3-CB3B-948E-C535FB99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42" y="1121315"/>
            <a:ext cx="3654932" cy="1463040"/>
          </a:xfrm>
        </p:spPr>
        <p:txBody>
          <a:bodyPr>
            <a:normAutofit/>
          </a:bodyPr>
          <a:lstStyle/>
          <a:p>
            <a:r>
              <a:rPr lang="en-NO" sz="3600" dirty="0"/>
              <a:t>White pixel area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2E030-AE45-B66D-41A5-D9500B041B08}"/>
              </a:ext>
            </a:extLst>
          </p:cNvPr>
          <p:cNvGrpSpPr/>
          <p:nvPr/>
        </p:nvGrpSpPr>
        <p:grpSpPr>
          <a:xfrm>
            <a:off x="657906" y="1912482"/>
            <a:ext cx="5438083" cy="3976354"/>
            <a:chOff x="2207700" y="1748215"/>
            <a:chExt cx="6988181" cy="51097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62B902-5B7B-9E2F-5A18-ECA3D8D002B0}"/>
                </a:ext>
              </a:extLst>
            </p:cNvPr>
            <p:cNvSpPr txBox="1"/>
            <p:nvPr/>
          </p:nvSpPr>
          <p:spPr>
            <a:xfrm>
              <a:off x="2207700" y="3264647"/>
              <a:ext cx="2548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6000" b="1">
                  <a:ln w="22225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  <a:endParaRPr lang="en-US" sz="6000" b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C6059F1-1E18-E401-E6EF-183C7F39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6118" y="1748215"/>
              <a:ext cx="6199763" cy="46173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7FD765-2C6F-3A11-C201-1526DAB4256E}"/>
                </a:ext>
              </a:extLst>
            </p:cNvPr>
            <p:cNvSpPr txBox="1"/>
            <p:nvPr/>
          </p:nvSpPr>
          <p:spPr>
            <a:xfrm>
              <a:off x="5617106" y="3138418"/>
              <a:ext cx="1639786" cy="59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i="1" dirty="0">
                  <a:solidFill>
                    <a:schemeClr val="accent6">
                      <a:lumMod val="75000"/>
                    </a:schemeClr>
                  </a:solidFill>
                </a:rPr>
                <a:t>Stripes</a:t>
              </a:r>
              <a:endParaRPr lang="en-US" sz="24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C296D-1A2F-6D03-7279-625802DC2C85}"/>
                </a:ext>
              </a:extLst>
            </p:cNvPr>
            <p:cNvSpPr txBox="1"/>
            <p:nvPr/>
          </p:nvSpPr>
          <p:spPr>
            <a:xfrm>
              <a:off x="3837487" y="4207430"/>
              <a:ext cx="1639786" cy="593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i="1">
                  <a:solidFill>
                    <a:srgbClr val="7030A0"/>
                  </a:solidFill>
                </a:rPr>
                <a:t>Dots</a:t>
              </a:r>
              <a:endParaRPr lang="en-US" sz="2400" i="1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681331C-E72D-9A8A-9F11-D112BD1CF08D}"/>
                    </a:ext>
                  </a:extLst>
                </p:cNvPr>
                <p:cNvSpPr txBox="1"/>
                <p:nvPr/>
              </p:nvSpPr>
              <p:spPr>
                <a:xfrm>
                  <a:off x="5138143" y="6273225"/>
                  <a:ext cx="191571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681331C-E72D-9A8A-9F11-D112BD1CF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143" y="6273225"/>
                  <a:ext cx="1915713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40541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97A3C13-BF2D-E292-3106-0E35A079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3470" y="1977437"/>
              <a:ext cx="423632" cy="423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6EF999-0CBD-8BE5-2C1D-BC6C92F24CE2}"/>
                </a:ext>
              </a:extLst>
            </p:cNvPr>
            <p:cNvSpPr txBox="1"/>
            <p:nvPr/>
          </p:nvSpPr>
          <p:spPr>
            <a:xfrm>
              <a:off x="7898428" y="2366668"/>
              <a:ext cx="123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000"/>
                <a:t>Errors</a:t>
              </a:r>
              <a:endParaRPr lang="en-US" sz="20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F50C5C-5009-76AC-9CEF-7F06A0AD7E7C}"/>
              </a:ext>
            </a:extLst>
          </p:cNvPr>
          <p:cNvGrpSpPr/>
          <p:nvPr/>
        </p:nvGrpSpPr>
        <p:grpSpPr>
          <a:xfrm>
            <a:off x="6116078" y="1912483"/>
            <a:ext cx="5424281" cy="4005328"/>
            <a:chOff x="2314425" y="1729569"/>
            <a:chExt cx="6793289" cy="501621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F8851F-6A66-43E0-9B6F-EE71FD0B0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084286" y="1729569"/>
              <a:ext cx="6023428" cy="4486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80B25-5A69-07B0-EF90-B9E22280ACD3}"/>
                </a:ext>
              </a:extLst>
            </p:cNvPr>
            <p:cNvSpPr txBox="1"/>
            <p:nvPr/>
          </p:nvSpPr>
          <p:spPr>
            <a:xfrm>
              <a:off x="6609707" y="1872029"/>
              <a:ext cx="1664599" cy="57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i="1" dirty="0">
                  <a:solidFill>
                    <a:schemeClr val="accent6">
                      <a:lumMod val="75000"/>
                    </a:schemeClr>
                  </a:solidFill>
                </a:rPr>
                <a:t>Stripes</a:t>
              </a:r>
              <a:endParaRPr lang="en-US" sz="2400" i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69B3FB-486F-B787-7745-2A8304EDF7C7}"/>
                </a:ext>
              </a:extLst>
            </p:cNvPr>
            <p:cNvSpPr txBox="1"/>
            <p:nvPr/>
          </p:nvSpPr>
          <p:spPr>
            <a:xfrm>
              <a:off x="7135144" y="3325035"/>
              <a:ext cx="1391637" cy="57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400" i="1" dirty="0">
                  <a:solidFill>
                    <a:srgbClr val="7030A0"/>
                  </a:solidFill>
                </a:rPr>
                <a:t>Dots</a:t>
              </a:r>
              <a:endParaRPr lang="en-US" sz="2400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86A593E-EFC9-4862-D8FE-98C6D43D6BCD}"/>
                    </a:ext>
                  </a:extLst>
                </p:cNvPr>
                <p:cNvSpPr txBox="1"/>
                <p:nvPr/>
              </p:nvSpPr>
              <p:spPr>
                <a:xfrm>
                  <a:off x="5153685" y="6161007"/>
                  <a:ext cx="188463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86A593E-EFC9-4862-D8FE-98C6D43D6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685" y="6161007"/>
                  <a:ext cx="1884630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36842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F8D61A-212F-F83D-1D18-1143A091DCF8}"/>
                </a:ext>
              </a:extLst>
            </p:cNvPr>
            <p:cNvSpPr txBox="1"/>
            <p:nvPr/>
          </p:nvSpPr>
          <p:spPr>
            <a:xfrm>
              <a:off x="2314425" y="3152051"/>
              <a:ext cx="530642" cy="1371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L" sz="6600" b="1" dirty="0">
                  <a:ln w="22225">
                    <a:solidFill>
                      <a:schemeClr val="accent6">
                        <a:lumMod val="50000"/>
                      </a:schemeClr>
                    </a:solidFill>
                    <a:prstDash val="solid"/>
                  </a:ln>
                  <a:solidFill>
                    <a:schemeClr val="accent6"/>
                  </a:solidFill>
                </a:rPr>
                <a:t>s</a:t>
              </a:r>
              <a:endParaRPr lang="en-US" sz="6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DECDE9-4633-A92B-67D0-96D0ABB6D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3147" y="5012792"/>
              <a:ext cx="423633" cy="423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17AF68-390C-304F-DB21-B786E4A3BB70}"/>
                </a:ext>
              </a:extLst>
            </p:cNvPr>
            <p:cNvSpPr txBox="1"/>
            <p:nvPr/>
          </p:nvSpPr>
          <p:spPr>
            <a:xfrm>
              <a:off x="7698106" y="5402022"/>
              <a:ext cx="123371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2000" dirty="0"/>
                <a:t>Errors</a:t>
              </a:r>
              <a:endParaRPr lang="en-US" sz="2000" dirty="0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A477C14F-2328-AEF8-AB53-DF0247177332}"/>
              </a:ext>
            </a:extLst>
          </p:cNvPr>
          <p:cNvSpPr txBox="1">
            <a:spLocks/>
          </p:cNvSpPr>
          <p:nvPr/>
        </p:nvSpPr>
        <p:spPr>
          <a:xfrm>
            <a:off x="7241006" y="1121315"/>
            <a:ext cx="378914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3600"/>
              <a:t>Boundary length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1485049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3DCE0-0CB2-A5A2-34D9-51D07606D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837-22F9-94A4-59E1-B6B139D1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781" y="851528"/>
            <a:ext cx="6688182" cy="1463040"/>
          </a:xfrm>
        </p:spPr>
        <p:txBody>
          <a:bodyPr>
            <a:normAutofit/>
          </a:bodyPr>
          <a:lstStyle/>
          <a:p>
            <a:pPr algn="ctr"/>
            <a:r>
              <a:rPr lang="en-NO" sz="3600"/>
              <a:t>Difference in # of components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E139F2-C000-51B4-CE88-899320B5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5643" y="1650246"/>
            <a:ext cx="6080714" cy="4529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7E988F4-6F1A-84B8-DCBC-0BA1466A29B3}"/>
              </a:ext>
            </a:extLst>
          </p:cNvPr>
          <p:cNvSpPr txBox="1"/>
          <p:nvPr/>
        </p:nvSpPr>
        <p:spPr>
          <a:xfrm>
            <a:off x="7038461" y="3892012"/>
            <a:ext cx="140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>
                <a:solidFill>
                  <a:schemeClr val="accent6">
                    <a:lumMod val="75000"/>
                  </a:schemeClr>
                </a:solidFill>
              </a:rPr>
              <a:t>Stripes</a:t>
            </a:r>
            <a:endParaRPr lang="en-US" sz="2800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4C02BF-B14A-FA3B-8A30-A10700208CE0}"/>
              </a:ext>
            </a:extLst>
          </p:cNvPr>
          <p:cNvSpPr txBox="1"/>
          <p:nvPr/>
        </p:nvSpPr>
        <p:spPr>
          <a:xfrm>
            <a:off x="5633283" y="2162186"/>
            <a:ext cx="140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>
                <a:solidFill>
                  <a:srgbClr val="7030A0"/>
                </a:solidFill>
              </a:rPr>
              <a:t>Dots</a:t>
            </a:r>
            <a:endParaRPr lang="en-US" sz="2800" i="1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FE52B-D354-E4A7-84B3-91F3FF0B5B02}"/>
                  </a:ext>
                </a:extLst>
              </p:cNvPr>
              <p:cNvSpPr txBox="1"/>
              <p:nvPr/>
            </p:nvSpPr>
            <p:spPr>
              <a:xfrm>
                <a:off x="5337444" y="6107080"/>
                <a:ext cx="22206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FE52B-D354-E4A7-84B3-91F3FF0B5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44" y="6107080"/>
                <a:ext cx="22206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A03C534-E707-ACF6-24E9-F037923ED97C}"/>
              </a:ext>
            </a:extLst>
          </p:cNvPr>
          <p:cNvSpPr txBox="1"/>
          <p:nvPr/>
        </p:nvSpPr>
        <p:spPr>
          <a:xfrm>
            <a:off x="2132844" y="2870603"/>
            <a:ext cx="46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467101-4198-F5CC-9250-94A6BFAA1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822" y="5072330"/>
            <a:ext cx="423633" cy="423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BD42FF-26C4-35CC-9117-88A5BC7A2072}"/>
              </a:ext>
            </a:extLst>
          </p:cNvPr>
          <p:cNvSpPr txBox="1"/>
          <p:nvPr/>
        </p:nvSpPr>
        <p:spPr>
          <a:xfrm>
            <a:off x="7826781" y="5461560"/>
            <a:ext cx="1233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/>
              <a:t>Errors</a:t>
            </a:r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23231-13F2-1CDC-A835-BC365818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13" b="51193"/>
          <a:stretch>
            <a:fillRect/>
          </a:stretch>
        </p:blipFill>
        <p:spPr>
          <a:xfrm>
            <a:off x="5133538" y="2808693"/>
            <a:ext cx="1290438" cy="584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CC073A-27AF-6E6B-F89B-585991CA03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370" t="50683" r="9673" b="14927"/>
          <a:stretch>
            <a:fillRect/>
          </a:stretch>
        </p:blipFill>
        <p:spPr>
          <a:xfrm>
            <a:off x="5133536" y="4426547"/>
            <a:ext cx="1290439" cy="584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668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9BF4-4659-1AB4-33BE-1FFC9424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Turing Patterns</a:t>
            </a:r>
          </a:p>
        </p:txBody>
      </p:sp>
      <p:pic>
        <p:nvPicPr>
          <p:cNvPr id="21" name="Content Placeholder 20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54EBC44B-C27D-8369-2AF5-C5F4B0C4C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6" b="5536"/>
          <a:stretch>
            <a:fillRect/>
          </a:stretch>
        </p:blipFill>
        <p:spPr>
          <a:xfrm>
            <a:off x="9853314" y="4555175"/>
            <a:ext cx="1772398" cy="1847820"/>
          </a:xfrm>
        </p:spPr>
      </p:pic>
      <p:pic>
        <p:nvPicPr>
          <p:cNvPr id="23" name="Picture 22" descr="A close-up of a blue and yellow pattern&#10;&#10;AI-generated content may be incorrect.">
            <a:extLst>
              <a:ext uri="{FF2B5EF4-FFF2-40B4-BE49-F238E27FC236}">
                <a16:creationId xmlns:a16="http://schemas.microsoft.com/office/drawing/2014/main" id="{F225E8AC-A9BE-8270-D43E-BCE8B212C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140" b="6777"/>
          <a:stretch>
            <a:fillRect/>
          </a:stretch>
        </p:blipFill>
        <p:spPr>
          <a:xfrm>
            <a:off x="9853314" y="2649549"/>
            <a:ext cx="1772398" cy="1788766"/>
          </a:xfrm>
          <a:prstGeom prst="rect">
            <a:avLst/>
          </a:prstGeom>
        </p:spPr>
      </p:pic>
      <p:pic>
        <p:nvPicPr>
          <p:cNvPr id="25" name="Picture 24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E32C398F-DAC6-1A86-865D-9FAF4D457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6721" r="6712" b="1"/>
          <a:stretch>
            <a:fillRect/>
          </a:stretch>
        </p:blipFill>
        <p:spPr>
          <a:xfrm>
            <a:off x="9853314" y="772364"/>
            <a:ext cx="1772398" cy="17887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B36D77F-1346-DB6F-7491-AF4890114F9D}"/>
              </a:ext>
            </a:extLst>
          </p:cNvPr>
          <p:cNvSpPr txBox="1"/>
          <p:nvPr/>
        </p:nvSpPr>
        <p:spPr>
          <a:xfrm>
            <a:off x="9731829" y="6515020"/>
            <a:ext cx="212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Images from Pearson’s </a:t>
            </a:r>
            <a:r>
              <a:rPr lang="en-NO" sz="1000" i="1" dirty="0"/>
              <a:t>Complex patterns in a Simple System </a:t>
            </a:r>
            <a:r>
              <a:rPr lang="en-NO" sz="1000" dirty="0"/>
              <a:t>(1993)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448652-6576-7739-6A63-FB4D47AEEF27}"/>
              </a:ext>
            </a:extLst>
          </p:cNvPr>
          <p:cNvSpPr txBox="1"/>
          <p:nvPr/>
        </p:nvSpPr>
        <p:spPr>
          <a:xfrm>
            <a:off x="869947" y="1998929"/>
            <a:ext cx="717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ym typeface="Wingdings" pitchFamily="2" charset="2"/>
              </a:rPr>
              <a:t>  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NO" dirty="0">
                <a:sym typeface="Wingdings" pitchFamily="2" charset="2"/>
              </a:rPr>
              <a:t>ll due to reaction and diffusion interplay!</a:t>
            </a:r>
            <a:endParaRPr lang="en-N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2986AE-4D3F-B4CD-D718-DCDC98A9771E}"/>
              </a:ext>
            </a:extLst>
          </p:cNvPr>
          <p:cNvSpPr/>
          <p:nvPr/>
        </p:nvSpPr>
        <p:spPr>
          <a:xfrm>
            <a:off x="3265714" y="3655433"/>
            <a:ext cx="731520" cy="7289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2D5E5C49-AEF5-8C6D-0D72-DDB8747BCC32}"/>
              </a:ext>
            </a:extLst>
          </p:cNvPr>
          <p:cNvSpPr/>
          <p:nvPr/>
        </p:nvSpPr>
        <p:spPr>
          <a:xfrm>
            <a:off x="5730021" y="3660243"/>
            <a:ext cx="796835" cy="728971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5EFA5F-7554-28F9-5CA9-060EF879DF4D}"/>
              </a:ext>
            </a:extLst>
          </p:cNvPr>
          <p:cNvSpPr/>
          <p:nvPr/>
        </p:nvSpPr>
        <p:spPr>
          <a:xfrm>
            <a:off x="2534194" y="4869418"/>
            <a:ext cx="731520" cy="7289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E04163FB-6DB7-6586-C229-D94C635C73A2}"/>
              </a:ext>
            </a:extLst>
          </p:cNvPr>
          <p:cNvSpPr/>
          <p:nvPr/>
        </p:nvSpPr>
        <p:spPr>
          <a:xfrm>
            <a:off x="3937268" y="4850045"/>
            <a:ext cx="796835" cy="728971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>
                <a:solidFill>
                  <a:sysClr val="windowText" lastClr="000000"/>
                </a:solidFill>
              </a:rPr>
              <a:t>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98E44F-19E4-B2B5-4396-1AB75FEDEFC8}"/>
              </a:ext>
            </a:extLst>
          </p:cNvPr>
          <p:cNvCxnSpPr/>
          <p:nvPr/>
        </p:nvCxnSpPr>
        <p:spPr>
          <a:xfrm flipH="1">
            <a:off x="3043646" y="4481989"/>
            <a:ext cx="222068" cy="314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765224-26A8-795C-D2D5-BCF4BAA2D519}"/>
              </a:ext>
            </a:extLst>
          </p:cNvPr>
          <p:cNvCxnSpPr>
            <a:cxnSpLocks/>
          </p:cNvCxnSpPr>
          <p:nvPr/>
        </p:nvCxnSpPr>
        <p:spPr>
          <a:xfrm>
            <a:off x="3937268" y="4481989"/>
            <a:ext cx="240029" cy="316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6E553D-568A-6DE2-A719-0C5169659C09}"/>
              </a:ext>
            </a:extLst>
          </p:cNvPr>
          <p:cNvCxnSpPr>
            <a:cxnSpLocks/>
          </p:cNvCxnSpPr>
          <p:nvPr/>
        </p:nvCxnSpPr>
        <p:spPr>
          <a:xfrm>
            <a:off x="6128438" y="4428175"/>
            <a:ext cx="0" cy="368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BAE2AFB-A914-4773-AA31-29070D9DEC3B}"/>
              </a:ext>
            </a:extLst>
          </p:cNvPr>
          <p:cNvSpPr/>
          <p:nvPr/>
        </p:nvSpPr>
        <p:spPr>
          <a:xfrm>
            <a:off x="5762678" y="4879038"/>
            <a:ext cx="731520" cy="7289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dirty="0"/>
              <a:t>A</a:t>
            </a:r>
          </a:p>
        </p:txBody>
      </p:sp>
      <p:pic>
        <p:nvPicPr>
          <p:cNvPr id="47" name="Graphic 46" descr="Close outline">
            <a:extLst>
              <a:ext uri="{FF2B5EF4-FFF2-40B4-BE49-F238E27FC236}">
                <a16:creationId xmlns:a16="http://schemas.microsoft.com/office/drawing/2014/main" id="{2DE37EE4-DE35-CBB2-6285-AB078B85F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9467" y="4555176"/>
            <a:ext cx="1487278" cy="148727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020D1F5F-BF10-1868-2A9F-E8FB7C14A1F4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70" name="Chevron 69">
              <a:extLst>
                <a:ext uri="{FF2B5EF4-FFF2-40B4-BE49-F238E27FC236}">
                  <a16:creationId xmlns:a16="http://schemas.microsoft.com/office/drawing/2014/main" id="{A944C7DE-769B-5E4C-7A6B-5226B7AAC7B8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71" name="Chevron 4">
              <a:extLst>
                <a:ext uri="{FF2B5EF4-FFF2-40B4-BE49-F238E27FC236}">
                  <a16:creationId xmlns:a16="http://schemas.microsoft.com/office/drawing/2014/main" id="{57A0351F-BDC1-3B76-EEB2-8E44F0C70843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634ACB-3F21-866E-D34B-C982FCEB3022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73" name="Chevron 72">
              <a:extLst>
                <a:ext uri="{FF2B5EF4-FFF2-40B4-BE49-F238E27FC236}">
                  <a16:creationId xmlns:a16="http://schemas.microsoft.com/office/drawing/2014/main" id="{D8E1BB56-4E7D-8C8A-5E48-855E7277B2B1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74" name="Chevron 6">
              <a:extLst>
                <a:ext uri="{FF2B5EF4-FFF2-40B4-BE49-F238E27FC236}">
                  <a16:creationId xmlns:a16="http://schemas.microsoft.com/office/drawing/2014/main" id="{36035874-64C4-7D44-985D-B0BA4D5443B0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314D336-3082-0757-50DA-D884B95D901D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76" name="Chevron 75">
              <a:extLst>
                <a:ext uri="{FF2B5EF4-FFF2-40B4-BE49-F238E27FC236}">
                  <a16:creationId xmlns:a16="http://schemas.microsoft.com/office/drawing/2014/main" id="{51A9BE48-1AC6-8DA0-72B2-A8BAC28C12D9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77" name="Chevron 8">
              <a:extLst>
                <a:ext uri="{FF2B5EF4-FFF2-40B4-BE49-F238E27FC236}">
                  <a16:creationId xmlns:a16="http://schemas.microsoft.com/office/drawing/2014/main" id="{F73641E4-EE52-25E6-6DA3-4827B9DD4DC8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83FDB6-6877-5326-EC4F-4CEB1D77E29A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79" name="Chevron 78">
              <a:extLst>
                <a:ext uri="{FF2B5EF4-FFF2-40B4-BE49-F238E27FC236}">
                  <a16:creationId xmlns:a16="http://schemas.microsoft.com/office/drawing/2014/main" id="{32715932-332E-DF98-E22B-19E1D613CC1D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80" name="Chevron 10">
              <a:extLst>
                <a:ext uri="{FF2B5EF4-FFF2-40B4-BE49-F238E27FC236}">
                  <a16:creationId xmlns:a16="http://schemas.microsoft.com/office/drawing/2014/main" id="{AC759CD0-01CB-F411-D7BF-87460203C1D1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DAEB4BE-7FCE-01C8-20A2-0E11C18B7F46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82" name="Chevron 81">
              <a:extLst>
                <a:ext uri="{FF2B5EF4-FFF2-40B4-BE49-F238E27FC236}">
                  <a16:creationId xmlns:a16="http://schemas.microsoft.com/office/drawing/2014/main" id="{74A23C40-20ED-087C-408E-344EBE208F37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83" name="Chevron 12">
              <a:extLst>
                <a:ext uri="{FF2B5EF4-FFF2-40B4-BE49-F238E27FC236}">
                  <a16:creationId xmlns:a16="http://schemas.microsoft.com/office/drawing/2014/main" id="{BD709B6D-0E4C-B70D-DC02-9659A22DA1E1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5BAA3C-E1E8-D0C0-05B5-78D9AAF59AA8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85" name="Chevron 84">
              <a:extLst>
                <a:ext uri="{FF2B5EF4-FFF2-40B4-BE49-F238E27FC236}">
                  <a16:creationId xmlns:a16="http://schemas.microsoft.com/office/drawing/2014/main" id="{6158C489-F258-B44D-4F11-6893BBC57C89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86" name="Chevron 12">
              <a:extLst>
                <a:ext uri="{FF2B5EF4-FFF2-40B4-BE49-F238E27FC236}">
                  <a16:creationId xmlns:a16="http://schemas.microsoft.com/office/drawing/2014/main" id="{24127C2A-0F5A-11D7-94CE-0A072F3943A0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7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4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21B1F-DA78-4D92-556C-BE124161D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C994-45E8-01C6-BBFD-A63684F64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Extra slides: Functional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6F762-5882-2C66-3181-E8EC9046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66" y="1768366"/>
            <a:ext cx="3852668" cy="2902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2100B-FE97-F7FD-9010-7EF5B935B369}"/>
              </a:ext>
            </a:extLst>
          </p:cNvPr>
          <p:cNvSpPr txBox="1"/>
          <p:nvPr/>
        </p:nvSpPr>
        <p:spPr>
          <a:xfrm>
            <a:off x="986658" y="5102334"/>
            <a:ext cx="9427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/>
              <a:t>Chosen by Mecke because the functionals occur in many fields of physics. Direct connection to reaction-diffusion systems unclear. </a:t>
            </a:r>
          </a:p>
          <a:p>
            <a:r>
              <a:rPr lang="en-NL"/>
              <a:t>Allows for polynomial fitting – and coefficients that depend on experimental conditions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1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B354E-C4A9-ECB6-2ADF-F6127DE08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798FB-C8CB-CC78-668A-90DC561B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202" y="902516"/>
            <a:ext cx="2881455" cy="1245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4EAF8-098A-9341-8DCA-A98B662A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870" y="1016728"/>
            <a:ext cx="6902535" cy="5140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EEAE48-F376-5DBA-AF5B-197ED6529713}"/>
              </a:ext>
            </a:extLst>
          </p:cNvPr>
          <p:cNvSpPr txBox="1"/>
          <p:nvPr/>
        </p:nvSpPr>
        <p:spPr>
          <a:xfrm>
            <a:off x="4341658" y="1383322"/>
            <a:ext cx="127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i="1">
                <a:solidFill>
                  <a:schemeClr val="accent6">
                    <a:lumMod val="75000"/>
                  </a:schemeClr>
                </a:solidFill>
              </a:rPr>
              <a:t>Stripes</a:t>
            </a:r>
            <a:endParaRPr lang="en-US" sz="2400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718BE8-F6D4-A259-F176-0051D867E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95" y="2262972"/>
            <a:ext cx="3512070" cy="2648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76ED1E-568D-13D4-B5CB-2E982FA63C53}"/>
              </a:ext>
            </a:extLst>
          </p:cNvPr>
          <p:cNvSpPr txBox="1"/>
          <p:nvPr/>
        </p:nvSpPr>
        <p:spPr>
          <a:xfrm>
            <a:off x="10505875" y="2705626"/>
            <a:ext cx="1276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i="1"/>
              <a:t>Stripes</a:t>
            </a:r>
            <a:endParaRPr lang="en-US" sz="2400" i="1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2FAE2B-8AC4-C42A-0752-A2FF05DE25D8}"/>
              </a:ext>
            </a:extLst>
          </p:cNvPr>
          <p:cNvCxnSpPr>
            <a:cxnSpLocks/>
          </p:cNvCxnSpPr>
          <p:nvPr/>
        </p:nvCxnSpPr>
        <p:spPr>
          <a:xfrm flipH="1">
            <a:off x="10505875" y="3106024"/>
            <a:ext cx="739626" cy="12253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0C963A-6A57-9802-FDFB-8DB1C02ADBF8}"/>
              </a:ext>
            </a:extLst>
          </p:cNvPr>
          <p:cNvSpPr txBox="1"/>
          <p:nvPr/>
        </p:nvSpPr>
        <p:spPr>
          <a:xfrm>
            <a:off x="8534711" y="4952205"/>
            <a:ext cx="3308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/>
              <a:t>Shape due to inhomogeneities </a:t>
            </a:r>
            <a:r>
              <a:rPr lang="en-NL" sz="2400"/>
              <a:t>in </a:t>
            </a:r>
            <a:r>
              <a:rPr lang="en-NL" sz="2400" dirty="0"/>
              <a:t>experimental photos</a:t>
            </a:r>
            <a:r>
              <a:rPr lang="en-NL" sz="2400"/>
              <a:t>?</a:t>
            </a:r>
            <a:endParaRPr lang="en-US" sz="2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5E139-D5A1-09AD-2FF6-7117E2D314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332" t="6512" r="5132" b="42311"/>
          <a:stretch>
            <a:fillRect/>
          </a:stretch>
        </p:blipFill>
        <p:spPr>
          <a:xfrm>
            <a:off x="3657290" y="3506418"/>
            <a:ext cx="860663" cy="15065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9A249-A7A4-C46C-9597-82E15C6B2C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332" t="6096" r="5133" b="42727"/>
          <a:stretch>
            <a:fillRect/>
          </a:stretch>
        </p:blipFill>
        <p:spPr>
          <a:xfrm>
            <a:off x="5813634" y="3490321"/>
            <a:ext cx="860663" cy="15226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F4554E-7FDC-B979-5C4B-1F6AD08029D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8257" t="46535" r="8834" b="1701"/>
          <a:stretch>
            <a:fillRect/>
          </a:stretch>
        </p:blipFill>
        <p:spPr>
          <a:xfrm>
            <a:off x="6891806" y="3510441"/>
            <a:ext cx="860663" cy="15146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8BAF50-8041-52E3-8D9B-C8FA7484083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539" t="42156" r="60770" b="9270"/>
          <a:stretch>
            <a:fillRect/>
          </a:stretch>
        </p:blipFill>
        <p:spPr>
          <a:xfrm>
            <a:off x="4735462" y="3506418"/>
            <a:ext cx="860663" cy="15226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2A79CE-FA3E-1565-DA4C-AEE226B49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3164" t="58101" r="13030" b="2952"/>
          <a:stretch>
            <a:fillRect/>
          </a:stretch>
        </p:blipFill>
        <p:spPr>
          <a:xfrm>
            <a:off x="2579116" y="3514467"/>
            <a:ext cx="860665" cy="15065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78012E-1EFB-57EA-A30D-B4D536BA7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0342" t="40515" r="3839" b="16684"/>
          <a:stretch>
            <a:fillRect/>
          </a:stretch>
        </p:blipFill>
        <p:spPr>
          <a:xfrm>
            <a:off x="1486774" y="3498369"/>
            <a:ext cx="860663" cy="15065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4020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D5E2-19A3-4299-DDEF-9F52C7AE6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545ADE-322E-77AB-142B-616A21B1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36" y="434646"/>
            <a:ext cx="2589693" cy="1933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3B715-1241-2492-3045-8583F480E3CA}"/>
              </a:ext>
            </a:extLst>
          </p:cNvPr>
          <p:cNvSpPr txBox="1"/>
          <p:nvPr/>
        </p:nvSpPr>
        <p:spPr>
          <a:xfrm>
            <a:off x="526240" y="829953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6600" b="1" baseline="-25000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6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E6E90D-8FCE-1EC3-3CCD-192F00A1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951" y="4593397"/>
            <a:ext cx="2625878" cy="19618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7915EF-58FB-ACD4-5F90-86CF4F3C271D}"/>
              </a:ext>
            </a:extLst>
          </p:cNvPr>
          <p:cNvSpPr txBox="1"/>
          <p:nvPr/>
        </p:nvSpPr>
        <p:spPr>
          <a:xfrm>
            <a:off x="779705" y="4803336"/>
            <a:ext cx="1394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6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6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80A5C23-3C5C-1548-E52A-53FA235B5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583946"/>
              </p:ext>
            </p:extLst>
          </p:nvPr>
        </p:nvGraphicFramePr>
        <p:xfrm>
          <a:off x="8034855" y="2367280"/>
          <a:ext cx="337744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720">
                  <a:extLst>
                    <a:ext uri="{9D8B030D-6E8A-4147-A177-3AD203B41FA5}">
                      <a16:colId xmlns:a16="http://schemas.microsoft.com/office/drawing/2014/main" val="444006351"/>
                    </a:ext>
                  </a:extLst>
                </a:gridCol>
                <a:gridCol w="1688720">
                  <a:extLst>
                    <a:ext uri="{9D8B030D-6E8A-4147-A177-3AD203B41FA5}">
                      <a16:colId xmlns:a16="http://schemas.microsoft.com/office/drawing/2014/main" val="172824202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NO" dirty="0"/>
                        <a:t>Orientation agreement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22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Same-sign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b="0" i="1" dirty="0">
                          <a:solidFill>
                            <a:schemeClr val="tx2"/>
                          </a:solidFill>
                        </a:rPr>
                        <a:t>Pearson corr. coeff.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9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1.000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-0.510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49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0.278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-0.390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3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O" dirty="0"/>
                        <a:t>0.764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O" dirty="0"/>
                        <a:t>0.151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93405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919EEC90-B849-8263-8DDA-38A976F4A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931" y="2514636"/>
            <a:ext cx="2589693" cy="1932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7F17D4-74F3-9A4F-96BA-063DF3E53832}"/>
              </a:ext>
            </a:extLst>
          </p:cNvPr>
          <p:cNvSpPr txBox="1"/>
          <p:nvPr/>
        </p:nvSpPr>
        <p:spPr>
          <a:xfrm>
            <a:off x="779705" y="2875002"/>
            <a:ext cx="1372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6600" b="1" baseline="-25000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6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6101DEB-7964-AEC0-3948-8507B7EDD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78807"/>
              </p:ext>
            </p:extLst>
          </p:nvPr>
        </p:nvGraphicFramePr>
        <p:xfrm>
          <a:off x="4897023" y="2094499"/>
          <a:ext cx="2821841" cy="9437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5704">
                  <a:extLst>
                    <a:ext uri="{9D8B030D-6E8A-4147-A177-3AD203B41FA5}">
                      <a16:colId xmlns:a16="http://schemas.microsoft.com/office/drawing/2014/main" val="4156559806"/>
                    </a:ext>
                  </a:extLst>
                </a:gridCol>
                <a:gridCol w="1075647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230490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NL" sz="3200" dirty="0"/>
                        <a:t>RMS</a:t>
                      </a:r>
                      <a:endParaRPr lang="en-US" sz="3200" i="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Dots</a:t>
                      </a:r>
                      <a:r>
                        <a:rPr lang="en-NL" sz="2400" dirty="0"/>
                        <a:t> 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Stripes</a:t>
                      </a:r>
                      <a:endParaRPr lang="en-US" sz="24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486564"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0.118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0.084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9639BC3-9B73-6848-BB41-D9D9BC317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76335"/>
              </p:ext>
            </p:extLst>
          </p:nvPr>
        </p:nvGraphicFramePr>
        <p:xfrm>
          <a:off x="4897024" y="3038263"/>
          <a:ext cx="2821841" cy="9437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5704">
                  <a:extLst>
                    <a:ext uri="{9D8B030D-6E8A-4147-A177-3AD203B41FA5}">
                      <a16:colId xmlns:a16="http://schemas.microsoft.com/office/drawing/2014/main" val="4156559806"/>
                    </a:ext>
                  </a:extLst>
                </a:gridCol>
                <a:gridCol w="1075647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230490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NL" sz="3200" dirty="0"/>
                        <a:t>RMS</a:t>
                      </a:r>
                      <a:endParaRPr lang="en-US" sz="3200" i="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Dots</a:t>
                      </a:r>
                      <a:r>
                        <a:rPr lang="en-NL" sz="2400" dirty="0"/>
                        <a:t> 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Stripes</a:t>
                      </a:r>
                      <a:endParaRPr lang="en-US" sz="24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486564"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0.131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0.720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6484CA7-9BB6-590C-3F12-433AB66BE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551372"/>
              </p:ext>
            </p:extLst>
          </p:nvPr>
        </p:nvGraphicFramePr>
        <p:xfrm>
          <a:off x="4897023" y="3992446"/>
          <a:ext cx="2821841" cy="9437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5703">
                  <a:extLst>
                    <a:ext uri="{9D8B030D-6E8A-4147-A177-3AD203B41FA5}">
                      <a16:colId xmlns:a16="http://schemas.microsoft.com/office/drawing/2014/main" val="4156559806"/>
                    </a:ext>
                  </a:extLst>
                </a:gridCol>
                <a:gridCol w="1075647">
                  <a:extLst>
                    <a:ext uri="{9D8B030D-6E8A-4147-A177-3AD203B41FA5}">
                      <a16:colId xmlns:a16="http://schemas.microsoft.com/office/drawing/2014/main" val="3557939252"/>
                    </a:ext>
                  </a:extLst>
                </a:gridCol>
                <a:gridCol w="1230491">
                  <a:extLst>
                    <a:ext uri="{9D8B030D-6E8A-4147-A177-3AD203B41FA5}">
                      <a16:colId xmlns:a16="http://schemas.microsoft.com/office/drawing/2014/main" val="329075464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NL" sz="3200" dirty="0"/>
                        <a:t>RMS</a:t>
                      </a:r>
                      <a:endParaRPr lang="en-US" sz="3200" i="0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Dots</a:t>
                      </a:r>
                      <a:r>
                        <a:rPr lang="en-NL" sz="2400" dirty="0"/>
                        <a:t> 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b="0" dirty="0"/>
                        <a:t>Stripes</a:t>
                      </a:r>
                      <a:endParaRPr lang="en-US" sz="2400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58572"/>
                  </a:ext>
                </a:extLst>
              </a:tr>
              <a:tr h="486564"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0.176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sz="2400" dirty="0"/>
                        <a:t>0.137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8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179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873B-25A0-9C00-7C5B-57C97F7F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BEF1-80EB-9792-51BD-6196B9E7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16220"/>
            <a:ext cx="11155680" cy="1463040"/>
          </a:xfrm>
        </p:spPr>
        <p:txBody>
          <a:bodyPr>
            <a:normAutofit/>
          </a:bodyPr>
          <a:lstStyle/>
          <a:p>
            <a:r>
              <a:rPr lang="en-NO" sz="2400" dirty="0"/>
              <a:t>Polynomial coefficient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74F7D-F196-47B1-CDC7-16909E1A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3" y="1109034"/>
            <a:ext cx="4056561" cy="2681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5256D1-3CB8-1A8E-38B0-0B09BDBF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22" y="3790490"/>
            <a:ext cx="4056562" cy="2681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A1AC7C-9461-E563-C6D4-250A330C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808" y="1109034"/>
            <a:ext cx="4056560" cy="2681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E281AA-6EB0-B5DE-7698-5BA6DF511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809" y="3790489"/>
            <a:ext cx="4056560" cy="2681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38D13E-7BEC-352B-FE9F-FD2B61D84CE7}"/>
              </a:ext>
            </a:extLst>
          </p:cNvPr>
          <p:cNvSpPr txBox="1"/>
          <p:nvPr/>
        </p:nvSpPr>
        <p:spPr>
          <a:xfrm>
            <a:off x="5219535" y="386054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6600" b="1" baseline="-25000" dirty="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6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45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4BE63-C3E9-55B6-3FF9-0E61C755D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5397-F51C-76E9-3AF6-745D9310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16220"/>
            <a:ext cx="11155680" cy="1463040"/>
          </a:xfrm>
        </p:spPr>
        <p:txBody>
          <a:bodyPr>
            <a:normAutofit/>
          </a:bodyPr>
          <a:lstStyle/>
          <a:p>
            <a:r>
              <a:rPr lang="en-NO" sz="2400" dirty="0"/>
              <a:t>Polynomial coefficient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86BC0-30DC-7F24-7E22-6A9D2052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4" y="1109033"/>
            <a:ext cx="4056560" cy="2681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C4471-45BD-8AE9-8C0E-017EA184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24" y="3790487"/>
            <a:ext cx="4056560" cy="2681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A4C8C-A4DE-1E6F-A4B1-0BCD0D73C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322" y="1109032"/>
            <a:ext cx="4056561" cy="2681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C9E62-ABCA-82D2-5E47-F71532089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323" y="3790486"/>
            <a:ext cx="4056560" cy="2681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32FB1D-B11D-9A8B-5613-88D0AE180AE7}"/>
              </a:ext>
            </a:extLst>
          </p:cNvPr>
          <p:cNvSpPr txBox="1"/>
          <p:nvPr/>
        </p:nvSpPr>
        <p:spPr>
          <a:xfrm>
            <a:off x="5532884" y="374248"/>
            <a:ext cx="13723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6600" b="1" baseline="-25000" dirty="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6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553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5E9A0-4519-808D-4512-D3D90B4A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C88B-FE32-A10F-E538-610D3869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616220"/>
            <a:ext cx="11155680" cy="1463040"/>
          </a:xfrm>
        </p:spPr>
        <p:txBody>
          <a:bodyPr>
            <a:normAutofit/>
          </a:bodyPr>
          <a:lstStyle/>
          <a:p>
            <a:r>
              <a:rPr lang="en-NO" sz="2400" dirty="0"/>
              <a:t>Polynomial coefficient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F7D91-B0CC-9523-7FEE-A03C53B3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3" y="1109032"/>
            <a:ext cx="4056560" cy="2681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BC4C8-4BF2-A08C-2B18-0728142E6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223" y="3790487"/>
            <a:ext cx="4056560" cy="2681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6EF35-4BE4-3601-7E48-78A53CA0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219" y="1104479"/>
            <a:ext cx="4056560" cy="2686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25D54-FDBF-A32E-03B3-0553D2540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220" y="3790252"/>
            <a:ext cx="4056560" cy="2681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3F924-016E-AA21-68C2-7685EDCEA9E9}"/>
              </a:ext>
            </a:extLst>
          </p:cNvPr>
          <p:cNvSpPr txBox="1"/>
          <p:nvPr/>
        </p:nvSpPr>
        <p:spPr>
          <a:xfrm>
            <a:off x="5145240" y="436221"/>
            <a:ext cx="19015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6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6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6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2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E161-7AE4-9A45-12AF-10CD68379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E1BB-04E7-59F7-9878-31B31E39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558" y="3070098"/>
            <a:ext cx="11155680" cy="1463040"/>
          </a:xfrm>
        </p:spPr>
        <p:txBody>
          <a:bodyPr/>
          <a:lstStyle/>
          <a:p>
            <a:r>
              <a:rPr lang="en-NO" dirty="0"/>
              <a:t>Extra slides: All Pearson plots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C349215-4288-2222-B53D-CBB79392D8BB}"/>
              </a:ext>
            </a:extLst>
          </p:cNvPr>
          <p:cNvSpPr/>
          <p:nvPr/>
        </p:nvSpPr>
        <p:spPr>
          <a:xfrm>
            <a:off x="5646420" y="4046220"/>
            <a:ext cx="811530" cy="2343150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47623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83B26-B4BA-4065-1CC8-750E47407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081391-10D8-8ABD-F77D-39A423C725C7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83E44764-AFB0-0947-E3C1-F3C41343C9D2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64E78C05-3241-1643-A721-2074A8A082DA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4AF0B4-F8D6-BF72-D7D9-D8130DB8C022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75B46EEB-C182-CF8F-6FBC-9BD1935CD65E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A964C322-6F2C-575A-C72A-5F2FECA282EC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7FF46B-3680-D867-7C10-09843FC7FDE6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E295AD93-9388-F96E-C007-73A2768273B1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44A53BE0-F8CA-16D0-2514-F7D51558E41E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F52248-1FB1-D174-99A7-C15516D210D0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D10E27BD-6DC3-9073-0729-E91A2007751D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45734671-1587-4339-5F10-926EF39AE7D2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F9AC4-CBE0-D349-FB25-2266085B0E8B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95AA3875-DA76-55C2-1491-6E16F5665E8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304BD0A5-71F9-D2E0-4D79-D256F71D3CFE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361156B-7BE6-4019-7CC8-541A199F2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1679904"/>
            <a:ext cx="5753100" cy="4292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4159E5-9F67-274C-2884-F307525F34A6}"/>
              </a:ext>
            </a:extLst>
          </p:cNvPr>
          <p:cNvSpPr txBox="1"/>
          <p:nvPr/>
        </p:nvSpPr>
        <p:spPr>
          <a:xfrm>
            <a:off x="2651569" y="627830"/>
            <a:ext cx="46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63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0CA5F-70BC-6AF6-1D67-E67C35E4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3B38843-770D-178E-3051-6F3B50968E35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A8DEAC48-3AE1-10DC-AF24-8AA728B2ACB9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4F20DFBF-73C6-8222-6DFF-C1B23A1C9B6F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57779-BAE7-4659-8A37-4452FB79E564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D1478CFB-3FD6-2CD0-2386-6D0EFE359B6F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FE4C053F-546B-55C8-E1C1-857FB9E83232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DC96DC-0C74-3DC0-3FAE-1AACB62B9668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63E2CF35-23E7-E5EF-E705-772938582FC6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6004EB01-4224-C9DF-36F4-EA167FCE6F62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98387-3379-48E6-EEB1-382A22090551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FB01931C-A86A-AF08-7E2A-680BC5F947FE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9E46A0A1-FA6E-FD88-E467-4E07A757A404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E78B19-5605-0EF4-C780-B9BCC1323D90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8DB98357-22D2-EFBC-CBB0-483009C9E00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A52D8122-0789-C1D9-CE08-2D8845C784AE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32" name="Picture 3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46655F8-3E4A-1FD5-2281-694EC654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53091"/>
            <a:ext cx="5753100" cy="4292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66AE21-BD61-2E11-EA06-4376324C4350}"/>
              </a:ext>
            </a:extLst>
          </p:cNvPr>
          <p:cNvSpPr txBox="1"/>
          <p:nvPr/>
        </p:nvSpPr>
        <p:spPr>
          <a:xfrm>
            <a:off x="2923388" y="871788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40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91216-6CC2-571E-A246-6248EF7C6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2969BE4-BF5A-F032-4948-BBD7B737773D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CD5AD22A-5081-B37A-57DC-35DD0FC024E9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A3A6FD69-83F6-4448-8344-E7EE40A42310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4793F9-B3AD-0983-819D-B24F61358806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CB54540F-7C21-B319-1CF9-6BF62CC81081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4D87D0AC-69D5-3182-69B5-9DEFDC0C62A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8705A6-6799-4F0F-1C27-543E8AF21E70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D5889D84-959E-6E52-59B1-9434C5254D8F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C1F257EF-ACA2-5A1E-6096-79F64434FEE9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D14CE8-846C-0F47-C756-611754970D1D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69D0195F-87E9-2A4A-F9F8-815C875F2E98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623DB915-3E87-190A-187E-EFBB5BCE0F87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6B707B-B11D-CF0C-8E23-F9544BF4CF5C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BCE86D90-3061-FABF-3B19-C84FD87D7DC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B31D48D8-1B9F-9430-F297-8520F2CE42B5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30" name="Picture 2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97134F4-3CFE-18BB-80FB-BFDF827C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70" y="1679904"/>
            <a:ext cx="5753100" cy="4292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548B39B-E896-FCD4-DFC9-3BEDE760DEA8}"/>
              </a:ext>
            </a:extLst>
          </p:cNvPr>
          <p:cNvSpPr txBox="1"/>
          <p:nvPr/>
        </p:nvSpPr>
        <p:spPr>
          <a:xfrm>
            <a:off x="2218493" y="871788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59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6F583-0DEC-52E4-EB4C-B46A56D6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4E8F-4A25-EFA3-538E-E94E1565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Turing Patterns</a:t>
            </a:r>
          </a:p>
        </p:txBody>
      </p:sp>
      <p:pic>
        <p:nvPicPr>
          <p:cNvPr id="21" name="Content Placeholder 20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17F388D4-83E3-2F3F-319B-16BB838F9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6" b="5536"/>
          <a:stretch>
            <a:fillRect/>
          </a:stretch>
        </p:blipFill>
        <p:spPr>
          <a:xfrm>
            <a:off x="9853314" y="4555175"/>
            <a:ext cx="1772398" cy="1847820"/>
          </a:xfrm>
        </p:spPr>
      </p:pic>
      <p:pic>
        <p:nvPicPr>
          <p:cNvPr id="23" name="Picture 22" descr="A close-up of a blue and yellow pattern&#10;&#10;AI-generated content may be incorrect.">
            <a:extLst>
              <a:ext uri="{FF2B5EF4-FFF2-40B4-BE49-F238E27FC236}">
                <a16:creationId xmlns:a16="http://schemas.microsoft.com/office/drawing/2014/main" id="{9855992D-0664-EEA1-B9B4-AB4541A55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140" b="6777"/>
          <a:stretch>
            <a:fillRect/>
          </a:stretch>
        </p:blipFill>
        <p:spPr>
          <a:xfrm>
            <a:off x="9853314" y="2649549"/>
            <a:ext cx="1772398" cy="1788766"/>
          </a:xfrm>
          <a:prstGeom prst="rect">
            <a:avLst/>
          </a:prstGeom>
        </p:spPr>
      </p:pic>
      <p:pic>
        <p:nvPicPr>
          <p:cNvPr id="25" name="Picture 24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AAA3EA0A-B453-8D32-9C18-9BFF5503B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6721" r="6712" b="1"/>
          <a:stretch>
            <a:fillRect/>
          </a:stretch>
        </p:blipFill>
        <p:spPr>
          <a:xfrm>
            <a:off x="9853314" y="772364"/>
            <a:ext cx="1772398" cy="17887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E324BFC-EE04-D389-6C47-B91D2B9143D0}"/>
              </a:ext>
            </a:extLst>
          </p:cNvPr>
          <p:cNvSpPr txBox="1"/>
          <p:nvPr/>
        </p:nvSpPr>
        <p:spPr>
          <a:xfrm>
            <a:off x="9731829" y="6515020"/>
            <a:ext cx="212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Images from Pearson’s </a:t>
            </a:r>
            <a:r>
              <a:rPr lang="en-NO" sz="1000" i="1" dirty="0"/>
              <a:t>Complex patterns in a Simple System </a:t>
            </a:r>
            <a:r>
              <a:rPr lang="en-NO" sz="1000" dirty="0"/>
              <a:t>(1993)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1A1F94-A86B-70B7-8D33-BCC2C0CDD5E8}"/>
              </a:ext>
            </a:extLst>
          </p:cNvPr>
          <p:cNvSpPr txBox="1"/>
          <p:nvPr/>
        </p:nvSpPr>
        <p:spPr>
          <a:xfrm>
            <a:off x="869947" y="1998929"/>
            <a:ext cx="717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ym typeface="Wingdings" pitchFamily="2" charset="2"/>
              </a:rPr>
              <a:t>  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NO" dirty="0">
                <a:sym typeface="Wingdings" pitchFamily="2" charset="2"/>
              </a:rPr>
              <a:t>ll due to reaction and diffusion interplay!</a:t>
            </a:r>
            <a:endParaRPr lang="en-N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0D68E0-159C-21E8-1AAD-7A899BE4F685}"/>
              </a:ext>
            </a:extLst>
          </p:cNvPr>
          <p:cNvSpPr/>
          <p:nvPr/>
        </p:nvSpPr>
        <p:spPr>
          <a:xfrm>
            <a:off x="3265714" y="365543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C6DAB8-A230-F5A6-3092-A74D9073A532}"/>
              </a:ext>
            </a:extLst>
          </p:cNvPr>
          <p:cNvSpPr/>
          <p:nvPr/>
        </p:nvSpPr>
        <p:spPr>
          <a:xfrm>
            <a:off x="3096250" y="385395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5C554A-F151-E615-3B9E-245357927BF9}"/>
              </a:ext>
            </a:extLst>
          </p:cNvPr>
          <p:cNvSpPr/>
          <p:nvPr/>
        </p:nvSpPr>
        <p:spPr>
          <a:xfrm>
            <a:off x="3313236" y="388719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10E904-F113-6DCE-1661-A82BA105D226}"/>
              </a:ext>
            </a:extLst>
          </p:cNvPr>
          <p:cNvSpPr/>
          <p:nvPr/>
        </p:nvSpPr>
        <p:spPr>
          <a:xfrm>
            <a:off x="3445490" y="376857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63361-B958-727D-8B0E-813E541686A0}"/>
              </a:ext>
            </a:extLst>
          </p:cNvPr>
          <p:cNvSpPr/>
          <p:nvPr/>
        </p:nvSpPr>
        <p:spPr>
          <a:xfrm>
            <a:off x="3435178" y="352461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7F0D5C-4890-A9F0-5485-09774366A083}"/>
              </a:ext>
            </a:extLst>
          </p:cNvPr>
          <p:cNvSpPr/>
          <p:nvPr/>
        </p:nvSpPr>
        <p:spPr>
          <a:xfrm>
            <a:off x="3068958" y="3638126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CC30D0-E6AD-2D83-1902-A21DD08BF382}"/>
              </a:ext>
            </a:extLst>
          </p:cNvPr>
          <p:cNvSpPr/>
          <p:nvPr/>
        </p:nvSpPr>
        <p:spPr>
          <a:xfrm>
            <a:off x="3167336" y="3462132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7F8B1833-A0F3-704A-4368-2EEC7191952F}"/>
              </a:ext>
            </a:extLst>
          </p:cNvPr>
          <p:cNvSpPr/>
          <p:nvPr/>
        </p:nvSpPr>
        <p:spPr>
          <a:xfrm flipH="1">
            <a:off x="3404720" y="358934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4310DFD1-410F-85FE-84E9-2C480C5DF16C}"/>
              </a:ext>
            </a:extLst>
          </p:cNvPr>
          <p:cNvSpPr/>
          <p:nvPr/>
        </p:nvSpPr>
        <p:spPr>
          <a:xfrm flipH="1">
            <a:off x="3689169" y="361746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470F520C-B669-8B6B-6A69-C6EDB2072248}"/>
              </a:ext>
            </a:extLst>
          </p:cNvPr>
          <p:cNvSpPr/>
          <p:nvPr/>
        </p:nvSpPr>
        <p:spPr>
          <a:xfrm flipH="1">
            <a:off x="3567432" y="393126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6719725F-10CC-BE86-C13F-15F0B597205C}"/>
              </a:ext>
            </a:extLst>
          </p:cNvPr>
          <p:cNvSpPr/>
          <p:nvPr/>
        </p:nvSpPr>
        <p:spPr>
          <a:xfrm flipH="1">
            <a:off x="3138461" y="408571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965AF58-288A-E596-7EFE-CE1397CD9182}"/>
              </a:ext>
            </a:extLst>
          </p:cNvPr>
          <p:cNvSpPr/>
          <p:nvPr/>
        </p:nvSpPr>
        <p:spPr>
          <a:xfrm flipH="1">
            <a:off x="2733847" y="395192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7DBEE3F2-9163-4837-FB34-ABF7A4DDFE8E}"/>
              </a:ext>
            </a:extLst>
          </p:cNvPr>
          <p:cNvSpPr/>
          <p:nvPr/>
        </p:nvSpPr>
        <p:spPr>
          <a:xfrm flipH="1">
            <a:off x="2733847" y="333184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0F8AA823-43BF-D054-0E69-C1F849E76A67}"/>
              </a:ext>
            </a:extLst>
          </p:cNvPr>
          <p:cNvSpPr/>
          <p:nvPr/>
        </p:nvSpPr>
        <p:spPr>
          <a:xfrm flipH="1">
            <a:off x="3235256" y="313503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4DAFBB-EF40-ADA0-D543-A6437D7BF528}"/>
              </a:ext>
            </a:extLst>
          </p:cNvPr>
          <p:cNvSpPr/>
          <p:nvPr/>
        </p:nvSpPr>
        <p:spPr>
          <a:xfrm>
            <a:off x="4231348" y="4197218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CF4C79-84BA-6284-0C8E-F822692E0803}"/>
              </a:ext>
            </a:extLst>
          </p:cNvPr>
          <p:cNvSpPr/>
          <p:nvPr/>
        </p:nvSpPr>
        <p:spPr>
          <a:xfrm>
            <a:off x="4061884" y="4395742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0329FA-FB41-FFD0-E1D0-6270DA513059}"/>
              </a:ext>
            </a:extLst>
          </p:cNvPr>
          <p:cNvSpPr/>
          <p:nvPr/>
        </p:nvSpPr>
        <p:spPr>
          <a:xfrm>
            <a:off x="4278870" y="4428978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101F4B-730D-AEAC-017B-A65846E54C49}"/>
              </a:ext>
            </a:extLst>
          </p:cNvPr>
          <p:cNvSpPr/>
          <p:nvPr/>
        </p:nvSpPr>
        <p:spPr>
          <a:xfrm>
            <a:off x="4411124" y="4310356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DFD338-398A-55AA-8243-E7C4A727DB33}"/>
              </a:ext>
            </a:extLst>
          </p:cNvPr>
          <p:cNvSpPr/>
          <p:nvPr/>
        </p:nvSpPr>
        <p:spPr>
          <a:xfrm>
            <a:off x="4400812" y="4066398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D7F67A-8BBB-D5CA-6EE6-FA3237AB5400}"/>
              </a:ext>
            </a:extLst>
          </p:cNvPr>
          <p:cNvSpPr/>
          <p:nvPr/>
        </p:nvSpPr>
        <p:spPr>
          <a:xfrm>
            <a:off x="4034592" y="417991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C46932-7DF5-2C92-D91F-B930D7F8897F}"/>
              </a:ext>
            </a:extLst>
          </p:cNvPr>
          <p:cNvSpPr/>
          <p:nvPr/>
        </p:nvSpPr>
        <p:spPr>
          <a:xfrm>
            <a:off x="4132970" y="400391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56E05053-5A25-52AD-B743-4F00599EC1D3}"/>
              </a:ext>
            </a:extLst>
          </p:cNvPr>
          <p:cNvSpPr/>
          <p:nvPr/>
        </p:nvSpPr>
        <p:spPr>
          <a:xfrm flipH="1">
            <a:off x="4370354" y="4131126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F994252E-59F5-43D2-5C32-E9DDA3B36F2D}"/>
              </a:ext>
            </a:extLst>
          </p:cNvPr>
          <p:cNvSpPr/>
          <p:nvPr/>
        </p:nvSpPr>
        <p:spPr>
          <a:xfrm flipH="1">
            <a:off x="4654803" y="4159253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4B922114-1A57-2460-BACF-44DEA9DF53F5}"/>
              </a:ext>
            </a:extLst>
          </p:cNvPr>
          <p:cNvSpPr/>
          <p:nvPr/>
        </p:nvSpPr>
        <p:spPr>
          <a:xfrm flipH="1">
            <a:off x="4533066" y="447305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EB082AB9-8B9D-4E84-32C1-2070F65C4D9E}"/>
              </a:ext>
            </a:extLst>
          </p:cNvPr>
          <p:cNvSpPr/>
          <p:nvPr/>
        </p:nvSpPr>
        <p:spPr>
          <a:xfrm flipH="1">
            <a:off x="4104095" y="4627502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A2936038-EE9B-5DEC-C69E-8B1DA4C0A652}"/>
              </a:ext>
            </a:extLst>
          </p:cNvPr>
          <p:cNvSpPr/>
          <p:nvPr/>
        </p:nvSpPr>
        <p:spPr>
          <a:xfrm flipH="1">
            <a:off x="3699481" y="4493706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7904323E-283D-D4ED-064A-3014BB0DD206}"/>
              </a:ext>
            </a:extLst>
          </p:cNvPr>
          <p:cNvSpPr/>
          <p:nvPr/>
        </p:nvSpPr>
        <p:spPr>
          <a:xfrm flipH="1">
            <a:off x="3699481" y="3873632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2B084CB9-C07A-05DD-4AD8-314BE3D2847D}"/>
              </a:ext>
            </a:extLst>
          </p:cNvPr>
          <p:cNvSpPr/>
          <p:nvPr/>
        </p:nvSpPr>
        <p:spPr>
          <a:xfrm flipH="1">
            <a:off x="4200890" y="367682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3D5B8DE-DBA4-EB2C-F69F-2909C4785816}"/>
              </a:ext>
            </a:extLst>
          </p:cNvPr>
          <p:cNvCxnSpPr>
            <a:cxnSpLocks/>
          </p:cNvCxnSpPr>
          <p:nvPr/>
        </p:nvCxnSpPr>
        <p:spPr>
          <a:xfrm flipH="1" flipV="1">
            <a:off x="2839684" y="3446309"/>
            <a:ext cx="481887" cy="302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EAAC03-4F7A-1103-2DD0-302659564ED4}"/>
              </a:ext>
            </a:extLst>
          </p:cNvPr>
          <p:cNvCxnSpPr>
            <a:cxnSpLocks/>
          </p:cNvCxnSpPr>
          <p:nvPr/>
        </p:nvCxnSpPr>
        <p:spPr>
          <a:xfrm flipH="1" flipV="1">
            <a:off x="3330470" y="3249793"/>
            <a:ext cx="15229" cy="479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2680810-C101-B8B1-4009-6CC82218BEF2}"/>
              </a:ext>
            </a:extLst>
          </p:cNvPr>
          <p:cNvCxnSpPr>
            <a:cxnSpLocks/>
          </p:cNvCxnSpPr>
          <p:nvPr/>
        </p:nvCxnSpPr>
        <p:spPr>
          <a:xfrm flipV="1">
            <a:off x="3372359" y="3706537"/>
            <a:ext cx="416391" cy="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79679BB-8DFB-DF24-BBDE-8B69B2B9C2A9}"/>
              </a:ext>
            </a:extLst>
          </p:cNvPr>
          <p:cNvCxnSpPr>
            <a:cxnSpLocks/>
          </p:cNvCxnSpPr>
          <p:nvPr/>
        </p:nvCxnSpPr>
        <p:spPr>
          <a:xfrm>
            <a:off x="3369051" y="3791054"/>
            <a:ext cx="47522" cy="23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2B73E45-CB55-5825-EA33-CB0D5864A319}"/>
              </a:ext>
            </a:extLst>
          </p:cNvPr>
          <p:cNvCxnSpPr>
            <a:cxnSpLocks/>
          </p:cNvCxnSpPr>
          <p:nvPr/>
        </p:nvCxnSpPr>
        <p:spPr>
          <a:xfrm flipH="1">
            <a:off x="3185281" y="3755845"/>
            <a:ext cx="135923" cy="19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FA7892C-7019-63E4-5A7A-D8793C0C4111}"/>
              </a:ext>
            </a:extLst>
          </p:cNvPr>
          <p:cNvSpPr txBox="1"/>
          <p:nvPr/>
        </p:nvSpPr>
        <p:spPr>
          <a:xfrm>
            <a:off x="5014127" y="2926461"/>
            <a:ext cx="260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Diffuse fast!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3DBB9BC-F95D-C392-D297-ADFAA210416C}"/>
              </a:ext>
            </a:extLst>
          </p:cNvPr>
          <p:cNvCxnSpPr>
            <a:cxnSpLocks/>
          </p:cNvCxnSpPr>
          <p:nvPr/>
        </p:nvCxnSpPr>
        <p:spPr>
          <a:xfrm flipH="1">
            <a:off x="4470315" y="3251393"/>
            <a:ext cx="964747" cy="43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61FA90D-DD97-2F30-593E-6EF1435149A6}"/>
              </a:ext>
            </a:extLst>
          </p:cNvPr>
          <p:cNvCxnSpPr>
            <a:cxnSpLocks/>
          </p:cNvCxnSpPr>
          <p:nvPr/>
        </p:nvCxnSpPr>
        <p:spPr>
          <a:xfrm flipH="1">
            <a:off x="4108783" y="3246170"/>
            <a:ext cx="1113568" cy="31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92C5E62-9010-6BF8-5D6B-655D71230888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112" name="Chevron 111">
              <a:extLst>
                <a:ext uri="{FF2B5EF4-FFF2-40B4-BE49-F238E27FC236}">
                  <a16:creationId xmlns:a16="http://schemas.microsoft.com/office/drawing/2014/main" id="{71DF4FBA-20E1-6BE5-AA0F-81B1ECAF4FBB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3" name="Chevron 4">
              <a:extLst>
                <a:ext uri="{FF2B5EF4-FFF2-40B4-BE49-F238E27FC236}">
                  <a16:creationId xmlns:a16="http://schemas.microsoft.com/office/drawing/2014/main" id="{9FE4C8FC-5A0C-C98A-3FCB-659CB86DB3F1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2AB900A-5131-3795-56F1-02C8AA36DEEF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115" name="Chevron 114">
              <a:extLst>
                <a:ext uri="{FF2B5EF4-FFF2-40B4-BE49-F238E27FC236}">
                  <a16:creationId xmlns:a16="http://schemas.microsoft.com/office/drawing/2014/main" id="{60EA6A1D-A95F-24A8-CF2E-CAFEDC8DE8FA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6" name="Chevron 6">
              <a:extLst>
                <a:ext uri="{FF2B5EF4-FFF2-40B4-BE49-F238E27FC236}">
                  <a16:creationId xmlns:a16="http://schemas.microsoft.com/office/drawing/2014/main" id="{96CE3BB2-9536-3EAD-2F86-83CB8027E32E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40A0A8-E9E1-47F2-A948-7EDFBFFEA76C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118" name="Chevron 117">
              <a:extLst>
                <a:ext uri="{FF2B5EF4-FFF2-40B4-BE49-F238E27FC236}">
                  <a16:creationId xmlns:a16="http://schemas.microsoft.com/office/drawing/2014/main" id="{98DAF98A-39B1-E1DC-74EB-ED339B99A929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9" name="Chevron 8">
              <a:extLst>
                <a:ext uri="{FF2B5EF4-FFF2-40B4-BE49-F238E27FC236}">
                  <a16:creationId xmlns:a16="http://schemas.microsoft.com/office/drawing/2014/main" id="{0453ACF7-108C-CAA0-8E06-CF526502214C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344D069-FB3E-FFE6-6589-3EBA5C9BBA30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121" name="Chevron 120">
              <a:extLst>
                <a:ext uri="{FF2B5EF4-FFF2-40B4-BE49-F238E27FC236}">
                  <a16:creationId xmlns:a16="http://schemas.microsoft.com/office/drawing/2014/main" id="{3EBCCB7D-F729-25F7-124B-3C3494D3C68E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2" name="Chevron 10">
              <a:extLst>
                <a:ext uri="{FF2B5EF4-FFF2-40B4-BE49-F238E27FC236}">
                  <a16:creationId xmlns:a16="http://schemas.microsoft.com/office/drawing/2014/main" id="{4466601A-7497-0CE0-9399-72F693E8F7BB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D3A9C43-1894-82DD-CEBC-CB8909C844AA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124" name="Chevron 123">
              <a:extLst>
                <a:ext uri="{FF2B5EF4-FFF2-40B4-BE49-F238E27FC236}">
                  <a16:creationId xmlns:a16="http://schemas.microsoft.com/office/drawing/2014/main" id="{ACEF2E29-F362-69A9-695F-D4BE3553BC48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5" name="Chevron 12">
              <a:extLst>
                <a:ext uri="{FF2B5EF4-FFF2-40B4-BE49-F238E27FC236}">
                  <a16:creationId xmlns:a16="http://schemas.microsoft.com/office/drawing/2014/main" id="{5BCAF148-FC59-C13B-9064-B4B822BFABEF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BA52548-30E0-6EC9-492E-E5DA0D12D5A5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127" name="Chevron 126">
              <a:extLst>
                <a:ext uri="{FF2B5EF4-FFF2-40B4-BE49-F238E27FC236}">
                  <a16:creationId xmlns:a16="http://schemas.microsoft.com/office/drawing/2014/main" id="{48A14C42-3483-8FB6-3A85-D01800A32F6F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8" name="Chevron 12">
              <a:extLst>
                <a:ext uri="{FF2B5EF4-FFF2-40B4-BE49-F238E27FC236}">
                  <a16:creationId xmlns:a16="http://schemas.microsoft.com/office/drawing/2014/main" id="{8B79FC79-E46B-178E-0EBD-B2ED655328AC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26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A0BB-E85E-88C4-2A9C-5D1A7947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2DD74CB-3F01-EE4F-3F7C-68C3C7C8E58B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BA98C9FE-2735-21CE-A4A3-518555FEF933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21DECE1C-9878-9CBD-76D5-8B8A15F281D1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D7EFE0-B547-4725-7A9B-C0E0EE674875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4BEE63EF-0422-C2B3-B0EC-F66C81F634CC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6000E7A8-1363-35D4-DC1C-DEC13FF2693F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B88D45-3AD0-3D5E-B641-5AB08F96CFDC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78ACDA78-2CB0-4C56-8EE2-5965162DE3E6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1A1BE2BC-2D61-A3B9-B161-2D19F60D4505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0DB583-B631-05E4-285E-94589ACB94C2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1ABC56C8-8032-7E0D-7366-706C89EB2C20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21AA0AC6-BD35-C243-6F08-893F6DD43143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A3873F-E527-878B-FD96-207C745D842C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63D316C2-A819-B39C-B5E7-DD9129BF5B11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15C8478E-0044-7331-E0C0-81454CDD81B7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28" name="Picture 27" descr="A line graph of different colored dots&#10;&#10;AI-generated content may be incorrect.">
            <a:extLst>
              <a:ext uri="{FF2B5EF4-FFF2-40B4-BE49-F238E27FC236}">
                <a16:creationId xmlns:a16="http://schemas.microsoft.com/office/drawing/2014/main" id="{599D6A54-0F17-177A-64A4-92B2FA1F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515483"/>
            <a:ext cx="5753100" cy="4279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0DE681-E5EA-3526-FB9D-A9DDA33BFBE6}"/>
              </a:ext>
            </a:extLst>
          </p:cNvPr>
          <p:cNvSpPr txBox="1"/>
          <p:nvPr/>
        </p:nvSpPr>
        <p:spPr>
          <a:xfrm>
            <a:off x="2841928" y="482524"/>
            <a:ext cx="1901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baseline="-25000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11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5B3EA-D704-E4AC-5802-51307703C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D9577A-5744-FD72-9474-5FBD44D8F46C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A757144E-1141-054C-8A48-68642FD50944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2CE16D78-61C5-1949-010F-A0CD5DFC435A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451762-A1E1-6C96-6D73-5C37A837BB35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7C3EA5F6-9EA2-7FA8-0509-D31725576C7C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9D7BA8F7-1C96-CF2E-4DA2-2040F8DADDF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2C15A9-A0F5-4814-8505-5AD63E9AB71A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B2A1104B-DE8C-9BC9-0568-B11D3B50BC09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BB9A9060-F86C-1C71-1CB4-471D0D07902E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F10286-4C10-ACF1-F0F6-E86FBB3971EF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55905DA-BF78-19BD-700B-BF3063513C01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C9B611E5-0783-6AA3-1FDC-CEDA39516A9E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45251C-CF91-1ABB-8509-D04DA0BB8E8C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BA00A3AD-F351-42B8-F8AD-365779DC121A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41B222A1-6FD1-D676-97AD-32C8E2AB1AA7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26" name="Picture 2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0392523-5655-54F5-B6EB-D49D194D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70" y="1321392"/>
            <a:ext cx="5753100" cy="4279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0521FB-518A-91F6-615C-EEE7D1E969D0}"/>
              </a:ext>
            </a:extLst>
          </p:cNvPr>
          <p:cNvSpPr txBox="1"/>
          <p:nvPr/>
        </p:nvSpPr>
        <p:spPr>
          <a:xfrm>
            <a:off x="4549351" y="349032"/>
            <a:ext cx="1372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p</a:t>
            </a:r>
            <a:r>
              <a:rPr lang="en-NL" sz="9600" b="1" baseline="-25000" err="1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baseline="-25000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215DC-D49D-45B3-DB56-66618A51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60C5E3-3FB3-6AF4-A291-5E40C0EA98AD}"/>
              </a:ext>
            </a:extLst>
          </p:cNvPr>
          <p:cNvGrpSpPr/>
          <p:nvPr/>
        </p:nvGrpSpPr>
        <p:grpSpPr>
          <a:xfrm flipH="1">
            <a:off x="166371" y="2197490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55A400AD-9E5E-5B59-4DBE-6AE1DC4AA6D9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6" name="Chevron 4">
              <a:extLst>
                <a:ext uri="{FF2B5EF4-FFF2-40B4-BE49-F238E27FC236}">
                  <a16:creationId xmlns:a16="http://schemas.microsoft.com/office/drawing/2014/main" id="{DA17A738-8930-273A-49D3-5A58C36F78CD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C95591-4897-E627-5E14-85382599DE24}"/>
              </a:ext>
            </a:extLst>
          </p:cNvPr>
          <p:cNvGrpSpPr/>
          <p:nvPr/>
        </p:nvGrpSpPr>
        <p:grpSpPr>
          <a:xfrm flipH="1">
            <a:off x="166371" y="2926461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8EF9CC8D-8CB3-A039-EC3E-BAF303F80875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58B5CC64-0C2F-5F7E-4848-763140F62CE3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D3A1FD-EEF4-EE4B-417C-541846E56C99}"/>
              </a:ext>
            </a:extLst>
          </p:cNvPr>
          <p:cNvGrpSpPr/>
          <p:nvPr/>
        </p:nvGrpSpPr>
        <p:grpSpPr>
          <a:xfrm flipH="1">
            <a:off x="166371" y="3655433"/>
            <a:ext cx="348741" cy="487916"/>
            <a:chOff x="0" y="1458662"/>
            <a:chExt cx="594870" cy="849813"/>
          </a:xfrm>
          <a:solidFill>
            <a:schemeClr val="tx2"/>
          </a:solidFill>
        </p:grpSpPr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9814A264-D36F-062F-2F0B-B916CF9EDFCE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FB0785E4-29A8-583E-DEE9-71CF3A7BA484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95DCDE-5411-5167-6147-B5D090229CED}"/>
              </a:ext>
            </a:extLst>
          </p:cNvPr>
          <p:cNvGrpSpPr/>
          <p:nvPr/>
        </p:nvGrpSpPr>
        <p:grpSpPr>
          <a:xfrm flipH="1">
            <a:off x="166371" y="4384404"/>
            <a:ext cx="348741" cy="487916"/>
            <a:chOff x="0" y="2187633"/>
            <a:chExt cx="594870" cy="849813"/>
          </a:xfrm>
          <a:solidFill>
            <a:schemeClr val="tx2"/>
          </a:solidFill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7019DC7A-0B90-2C43-C9C8-76B8FF74AEDD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E5624D74-1940-72BA-4226-737DEB74A0CE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8CC827-01D3-D1AD-EF93-BC877FCBC5E2}"/>
              </a:ext>
            </a:extLst>
          </p:cNvPr>
          <p:cNvGrpSpPr/>
          <p:nvPr/>
        </p:nvGrpSpPr>
        <p:grpSpPr>
          <a:xfrm flipH="1">
            <a:off x="166371" y="5113376"/>
            <a:ext cx="348741" cy="487916"/>
            <a:chOff x="0" y="2916605"/>
            <a:chExt cx="594870" cy="849813"/>
          </a:xfrm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59DE06D7-8688-DDBB-E0BF-CBD64E8DA8BC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2D3DD8C3-BB35-BCF9-9537-2911FC4E8979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pic>
        <p:nvPicPr>
          <p:cNvPr id="24" name="Picture 2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F6F852B-D312-70B3-54A7-F8615910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15483"/>
            <a:ext cx="5753100" cy="4279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ECF4BD-C048-D58B-FC61-99069C415E00}"/>
              </a:ext>
            </a:extLst>
          </p:cNvPr>
          <p:cNvSpPr txBox="1"/>
          <p:nvPr/>
        </p:nvSpPr>
        <p:spPr>
          <a:xfrm>
            <a:off x="4473708" y="454077"/>
            <a:ext cx="13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9600" b="1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l-GR" sz="9600" b="1" baseline="-25000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baseline="-25000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1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26991-A292-7B31-7A7D-D3A3609A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6C77-FEE7-98E9-537D-37BC64E6C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Turing Patterns</a:t>
            </a:r>
          </a:p>
        </p:txBody>
      </p:sp>
      <p:pic>
        <p:nvPicPr>
          <p:cNvPr id="21" name="Content Placeholder 20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2B564F31-A69D-EB1C-13ED-AD521A5AB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6" b="5536"/>
          <a:stretch>
            <a:fillRect/>
          </a:stretch>
        </p:blipFill>
        <p:spPr>
          <a:xfrm>
            <a:off x="9853314" y="4555175"/>
            <a:ext cx="1772398" cy="1847820"/>
          </a:xfrm>
        </p:spPr>
      </p:pic>
      <p:pic>
        <p:nvPicPr>
          <p:cNvPr id="23" name="Picture 22" descr="A close-up of a blue and yellow pattern&#10;&#10;AI-generated content may be incorrect.">
            <a:extLst>
              <a:ext uri="{FF2B5EF4-FFF2-40B4-BE49-F238E27FC236}">
                <a16:creationId xmlns:a16="http://schemas.microsoft.com/office/drawing/2014/main" id="{B73C9B38-3DB9-3500-3F40-0F38091FE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140" b="6777"/>
          <a:stretch>
            <a:fillRect/>
          </a:stretch>
        </p:blipFill>
        <p:spPr>
          <a:xfrm>
            <a:off x="9853314" y="2649549"/>
            <a:ext cx="1772398" cy="1788766"/>
          </a:xfrm>
          <a:prstGeom prst="rect">
            <a:avLst/>
          </a:prstGeom>
        </p:spPr>
      </p:pic>
      <p:pic>
        <p:nvPicPr>
          <p:cNvPr id="25" name="Picture 24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467D6907-5D9A-7FC4-62FB-887B7DD26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6721" r="6712" b="1"/>
          <a:stretch>
            <a:fillRect/>
          </a:stretch>
        </p:blipFill>
        <p:spPr>
          <a:xfrm>
            <a:off x="9853314" y="772364"/>
            <a:ext cx="1772398" cy="17887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10FB42-459E-878E-C996-5C98078C3B38}"/>
              </a:ext>
            </a:extLst>
          </p:cNvPr>
          <p:cNvSpPr txBox="1"/>
          <p:nvPr/>
        </p:nvSpPr>
        <p:spPr>
          <a:xfrm>
            <a:off x="9731829" y="6515020"/>
            <a:ext cx="212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Images from Pearson’s </a:t>
            </a:r>
            <a:r>
              <a:rPr lang="en-NO" sz="1000" i="1" dirty="0"/>
              <a:t>Complex patterns in a Simple System </a:t>
            </a:r>
            <a:r>
              <a:rPr lang="en-NO" sz="1000" dirty="0"/>
              <a:t>(1993)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DAE576-9DD0-CBEE-AEC5-836091338446}"/>
              </a:ext>
            </a:extLst>
          </p:cNvPr>
          <p:cNvSpPr txBox="1"/>
          <p:nvPr/>
        </p:nvSpPr>
        <p:spPr>
          <a:xfrm>
            <a:off x="869947" y="1998929"/>
            <a:ext cx="717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ym typeface="Wingdings" pitchFamily="2" charset="2"/>
              </a:rPr>
              <a:t>   </a:t>
            </a:r>
            <a:r>
              <a:rPr lang="en-GB" dirty="0">
                <a:sym typeface="Wingdings" pitchFamily="2" charset="2"/>
              </a:rPr>
              <a:t>a</a:t>
            </a:r>
            <a:r>
              <a:rPr lang="en-NO" dirty="0">
                <a:sym typeface="Wingdings" pitchFamily="2" charset="2"/>
              </a:rPr>
              <a:t>ll due to reaction and diffusion interplay!</a:t>
            </a:r>
            <a:endParaRPr lang="en-NO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7C81DA-A151-FA94-0AF0-63C66869D620}"/>
              </a:ext>
            </a:extLst>
          </p:cNvPr>
          <p:cNvSpPr/>
          <p:nvPr/>
        </p:nvSpPr>
        <p:spPr>
          <a:xfrm>
            <a:off x="3265714" y="365543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B4BDC8-9874-A02C-41E2-EEE2C79538A9}"/>
              </a:ext>
            </a:extLst>
          </p:cNvPr>
          <p:cNvSpPr/>
          <p:nvPr/>
        </p:nvSpPr>
        <p:spPr>
          <a:xfrm>
            <a:off x="3096250" y="385395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7D493-6F67-CA2A-E829-DFB93C7046D6}"/>
              </a:ext>
            </a:extLst>
          </p:cNvPr>
          <p:cNvSpPr/>
          <p:nvPr/>
        </p:nvSpPr>
        <p:spPr>
          <a:xfrm>
            <a:off x="3313236" y="388719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C4827-7BAB-BD7E-38D6-A9BF1E5469E8}"/>
              </a:ext>
            </a:extLst>
          </p:cNvPr>
          <p:cNvSpPr/>
          <p:nvPr/>
        </p:nvSpPr>
        <p:spPr>
          <a:xfrm>
            <a:off x="3445490" y="376857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60026-18E4-451F-6E34-AD3C148FE8B7}"/>
              </a:ext>
            </a:extLst>
          </p:cNvPr>
          <p:cNvSpPr/>
          <p:nvPr/>
        </p:nvSpPr>
        <p:spPr>
          <a:xfrm>
            <a:off x="3435178" y="352461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6A79B1-A361-AB76-5782-ED072AF0B3C4}"/>
              </a:ext>
            </a:extLst>
          </p:cNvPr>
          <p:cNvSpPr/>
          <p:nvPr/>
        </p:nvSpPr>
        <p:spPr>
          <a:xfrm>
            <a:off x="3068958" y="3638126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266060-FED3-C282-AE3C-AAF92266E71B}"/>
              </a:ext>
            </a:extLst>
          </p:cNvPr>
          <p:cNvSpPr/>
          <p:nvPr/>
        </p:nvSpPr>
        <p:spPr>
          <a:xfrm>
            <a:off x="3167336" y="3462132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525ADD3C-BD18-7F7D-FDBE-A06FCD931843}"/>
              </a:ext>
            </a:extLst>
          </p:cNvPr>
          <p:cNvSpPr/>
          <p:nvPr/>
        </p:nvSpPr>
        <p:spPr>
          <a:xfrm flipH="1">
            <a:off x="3645469" y="388464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6B02DF6F-CD6D-B16F-AD05-0A30DE650219}"/>
              </a:ext>
            </a:extLst>
          </p:cNvPr>
          <p:cNvSpPr/>
          <p:nvPr/>
        </p:nvSpPr>
        <p:spPr>
          <a:xfrm flipH="1">
            <a:off x="3627405" y="3345814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2AF6C13B-358C-1E05-2476-F7EC8CDAEEFF}"/>
              </a:ext>
            </a:extLst>
          </p:cNvPr>
          <p:cNvSpPr/>
          <p:nvPr/>
        </p:nvSpPr>
        <p:spPr>
          <a:xfrm flipH="1">
            <a:off x="3567432" y="393126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B1B7D8F-70AD-8257-EA86-6FF019E875AA}"/>
              </a:ext>
            </a:extLst>
          </p:cNvPr>
          <p:cNvSpPr/>
          <p:nvPr/>
        </p:nvSpPr>
        <p:spPr>
          <a:xfrm flipH="1">
            <a:off x="3138461" y="408571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D5510508-6F9E-4E36-DEA7-55F0943A153C}"/>
              </a:ext>
            </a:extLst>
          </p:cNvPr>
          <p:cNvSpPr/>
          <p:nvPr/>
        </p:nvSpPr>
        <p:spPr>
          <a:xfrm flipH="1">
            <a:off x="2733847" y="395192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F272DE7-0AB3-C1D1-0405-2878937B855F}"/>
              </a:ext>
            </a:extLst>
          </p:cNvPr>
          <p:cNvSpPr/>
          <p:nvPr/>
        </p:nvSpPr>
        <p:spPr>
          <a:xfrm flipH="1">
            <a:off x="2733847" y="333184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CB0CAF88-FCF7-933E-0CA6-7206E473E1B0}"/>
              </a:ext>
            </a:extLst>
          </p:cNvPr>
          <p:cNvSpPr/>
          <p:nvPr/>
        </p:nvSpPr>
        <p:spPr>
          <a:xfrm flipH="1">
            <a:off x="3235256" y="313503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879D06AD-A7DD-7899-37CC-5C05DC353279}"/>
              </a:ext>
            </a:extLst>
          </p:cNvPr>
          <p:cNvSpPr/>
          <p:nvPr/>
        </p:nvSpPr>
        <p:spPr>
          <a:xfrm flipH="1">
            <a:off x="3424296" y="319684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B919D651-8396-F65B-D489-B6221408F399}"/>
              </a:ext>
            </a:extLst>
          </p:cNvPr>
          <p:cNvSpPr/>
          <p:nvPr/>
        </p:nvSpPr>
        <p:spPr>
          <a:xfrm flipH="1">
            <a:off x="3503387" y="3140669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BE55D700-B2AB-1844-3AE1-1B030269495D}"/>
              </a:ext>
            </a:extLst>
          </p:cNvPr>
          <p:cNvSpPr/>
          <p:nvPr/>
        </p:nvSpPr>
        <p:spPr>
          <a:xfrm flipH="1">
            <a:off x="3799131" y="352011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BCFACD5-1BC8-10EB-770E-B2AEA69F3A46}"/>
              </a:ext>
            </a:extLst>
          </p:cNvPr>
          <p:cNvSpPr/>
          <p:nvPr/>
        </p:nvSpPr>
        <p:spPr>
          <a:xfrm flipH="1">
            <a:off x="2895780" y="319684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7091D9FA-6F79-6E9C-56B1-A859D1272CA9}"/>
              </a:ext>
            </a:extLst>
          </p:cNvPr>
          <p:cNvSpPr/>
          <p:nvPr/>
        </p:nvSpPr>
        <p:spPr>
          <a:xfrm flipH="1">
            <a:off x="3329368" y="407716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6E8C52AA-897B-2DD9-F6C1-1C833C8C4113}"/>
              </a:ext>
            </a:extLst>
          </p:cNvPr>
          <p:cNvSpPr/>
          <p:nvPr/>
        </p:nvSpPr>
        <p:spPr>
          <a:xfrm flipH="1">
            <a:off x="2717035" y="345885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48581BF9-E56C-136B-71BC-60B73CB4CBB8}"/>
              </a:ext>
            </a:extLst>
          </p:cNvPr>
          <p:cNvSpPr/>
          <p:nvPr/>
        </p:nvSpPr>
        <p:spPr>
          <a:xfrm flipH="1">
            <a:off x="3841569" y="376986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AE304150-9A27-FEEF-E7CA-1E3291C97911}"/>
              </a:ext>
            </a:extLst>
          </p:cNvPr>
          <p:cNvSpPr/>
          <p:nvPr/>
        </p:nvSpPr>
        <p:spPr>
          <a:xfrm flipH="1">
            <a:off x="2598658" y="388486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888A1374-952D-F7F9-2629-454853DD00DE}"/>
              </a:ext>
            </a:extLst>
          </p:cNvPr>
          <p:cNvSpPr/>
          <p:nvPr/>
        </p:nvSpPr>
        <p:spPr>
          <a:xfrm flipH="1">
            <a:off x="2869036" y="4054801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8F0C40AB-E86D-1D19-2EE3-4F4591F23BC9}"/>
              </a:ext>
            </a:extLst>
          </p:cNvPr>
          <p:cNvSpPr/>
          <p:nvPr/>
        </p:nvSpPr>
        <p:spPr>
          <a:xfrm flipH="1">
            <a:off x="3689169" y="361746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FAA57AE6-03CD-1E06-AC32-530544BD3602}"/>
              </a:ext>
            </a:extLst>
          </p:cNvPr>
          <p:cNvSpPr/>
          <p:nvPr/>
        </p:nvSpPr>
        <p:spPr>
          <a:xfrm flipH="1">
            <a:off x="2633886" y="365181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15ECFC2-FBF6-58E3-980A-8BDAB1C36097}"/>
              </a:ext>
            </a:extLst>
          </p:cNvPr>
          <p:cNvSpPr/>
          <p:nvPr/>
        </p:nvSpPr>
        <p:spPr>
          <a:xfrm>
            <a:off x="3319736" y="3614532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0339E6-BB7B-621D-31C5-E32DDB3461F5}"/>
              </a:ext>
            </a:extLst>
          </p:cNvPr>
          <p:cNvSpPr/>
          <p:nvPr/>
        </p:nvSpPr>
        <p:spPr>
          <a:xfrm>
            <a:off x="2997872" y="3817446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B3974B9-CA02-F4D7-BEC7-EB28E50D1205}"/>
              </a:ext>
            </a:extLst>
          </p:cNvPr>
          <p:cNvSpPr/>
          <p:nvPr/>
        </p:nvSpPr>
        <p:spPr>
          <a:xfrm>
            <a:off x="3199826" y="3835848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CBC9D7-0D08-FC11-A333-1B2CD2AD974E}"/>
              </a:ext>
            </a:extLst>
          </p:cNvPr>
          <p:cNvSpPr/>
          <p:nvPr/>
        </p:nvSpPr>
        <p:spPr>
          <a:xfrm>
            <a:off x="3253651" y="4012439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C360174-1C0B-0E89-EE7C-8D251012DA1B}"/>
              </a:ext>
            </a:extLst>
          </p:cNvPr>
          <p:cNvSpPr/>
          <p:nvPr/>
        </p:nvSpPr>
        <p:spPr>
          <a:xfrm>
            <a:off x="2856253" y="375785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8B1BD75-0080-22A6-8AFC-A25826A2E0E9}"/>
              </a:ext>
            </a:extLst>
          </p:cNvPr>
          <p:cNvSpPr/>
          <p:nvPr/>
        </p:nvSpPr>
        <p:spPr>
          <a:xfrm>
            <a:off x="2992447" y="4012153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76A9C64-6407-0A41-5B75-1625F28989CF}"/>
              </a:ext>
            </a:extLst>
          </p:cNvPr>
          <p:cNvSpPr/>
          <p:nvPr/>
        </p:nvSpPr>
        <p:spPr>
          <a:xfrm>
            <a:off x="2956532" y="3443419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7DE0E75-400F-A35E-C395-18D76353FDAA}"/>
              </a:ext>
            </a:extLst>
          </p:cNvPr>
          <p:cNvSpPr/>
          <p:nvPr/>
        </p:nvSpPr>
        <p:spPr>
          <a:xfrm>
            <a:off x="4291274" y="427192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BCA85E2-9CD2-E471-3C95-04E8F56E4840}"/>
              </a:ext>
            </a:extLst>
          </p:cNvPr>
          <p:cNvSpPr/>
          <p:nvPr/>
        </p:nvSpPr>
        <p:spPr>
          <a:xfrm>
            <a:off x="4121810" y="4470445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FC0111-8A33-A7E2-F422-3409606F3D95}"/>
              </a:ext>
            </a:extLst>
          </p:cNvPr>
          <p:cNvSpPr/>
          <p:nvPr/>
        </p:nvSpPr>
        <p:spPr>
          <a:xfrm>
            <a:off x="4338796" y="450368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BF2966-C3AA-5733-5A75-EBE6A6A76EF6}"/>
              </a:ext>
            </a:extLst>
          </p:cNvPr>
          <p:cNvSpPr/>
          <p:nvPr/>
        </p:nvSpPr>
        <p:spPr>
          <a:xfrm>
            <a:off x="4471050" y="4385059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B28CAFA-5A1C-4091-B684-42AC717BCFB7}"/>
              </a:ext>
            </a:extLst>
          </p:cNvPr>
          <p:cNvSpPr/>
          <p:nvPr/>
        </p:nvSpPr>
        <p:spPr>
          <a:xfrm>
            <a:off x="4460738" y="414110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B8D1B0-1A8E-14C2-0261-EE995E1E76DC}"/>
              </a:ext>
            </a:extLst>
          </p:cNvPr>
          <p:cNvSpPr/>
          <p:nvPr/>
        </p:nvSpPr>
        <p:spPr>
          <a:xfrm>
            <a:off x="4094518" y="4254614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A9E6629-0AB3-C5EE-86F7-B880D3FAA2EE}"/>
              </a:ext>
            </a:extLst>
          </p:cNvPr>
          <p:cNvSpPr/>
          <p:nvPr/>
        </p:nvSpPr>
        <p:spPr>
          <a:xfrm>
            <a:off x="4192896" y="4078620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6E2DDC12-3FAC-34E3-2ED8-E4F730557234}"/>
              </a:ext>
            </a:extLst>
          </p:cNvPr>
          <p:cNvSpPr/>
          <p:nvPr/>
        </p:nvSpPr>
        <p:spPr>
          <a:xfrm flipH="1">
            <a:off x="4671029" y="4501129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F9D98E95-26F5-D645-116D-8C3FB8E9F984}"/>
              </a:ext>
            </a:extLst>
          </p:cNvPr>
          <p:cNvSpPr/>
          <p:nvPr/>
        </p:nvSpPr>
        <p:spPr>
          <a:xfrm flipH="1">
            <a:off x="4652965" y="3962302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D3F0AF-6A45-81DA-D66A-3C09B999C4C1}"/>
              </a:ext>
            </a:extLst>
          </p:cNvPr>
          <p:cNvSpPr/>
          <p:nvPr/>
        </p:nvSpPr>
        <p:spPr>
          <a:xfrm flipH="1">
            <a:off x="4592992" y="4547753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641837-2525-A030-57AA-FAA12025DA37}"/>
              </a:ext>
            </a:extLst>
          </p:cNvPr>
          <p:cNvSpPr/>
          <p:nvPr/>
        </p:nvSpPr>
        <p:spPr>
          <a:xfrm flipH="1">
            <a:off x="4164021" y="470220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11579556-7907-1F31-E725-3005A313B4BE}"/>
              </a:ext>
            </a:extLst>
          </p:cNvPr>
          <p:cNvSpPr/>
          <p:nvPr/>
        </p:nvSpPr>
        <p:spPr>
          <a:xfrm flipH="1">
            <a:off x="3759407" y="4568409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D43187E-F85B-55F5-A135-2E85B8D00FCE}"/>
              </a:ext>
            </a:extLst>
          </p:cNvPr>
          <p:cNvSpPr/>
          <p:nvPr/>
        </p:nvSpPr>
        <p:spPr>
          <a:xfrm flipH="1">
            <a:off x="3759407" y="3948335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E7B9DFC0-2EEF-3F2F-1708-12D840A7FE45}"/>
              </a:ext>
            </a:extLst>
          </p:cNvPr>
          <p:cNvSpPr/>
          <p:nvPr/>
        </p:nvSpPr>
        <p:spPr>
          <a:xfrm flipH="1">
            <a:off x="4260816" y="3751523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6CB97C1F-5BA1-D4F4-4421-9C39A2B12B25}"/>
              </a:ext>
            </a:extLst>
          </p:cNvPr>
          <p:cNvSpPr/>
          <p:nvPr/>
        </p:nvSpPr>
        <p:spPr>
          <a:xfrm flipH="1">
            <a:off x="4449856" y="381332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1E41863A-52B0-4D0E-1EA2-85245FF1F3DB}"/>
              </a:ext>
            </a:extLst>
          </p:cNvPr>
          <p:cNvSpPr/>
          <p:nvPr/>
        </p:nvSpPr>
        <p:spPr>
          <a:xfrm flipH="1">
            <a:off x="4528947" y="375715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3072077B-6269-CDF8-E7E8-4256BB8AF8C6}"/>
              </a:ext>
            </a:extLst>
          </p:cNvPr>
          <p:cNvSpPr/>
          <p:nvPr/>
        </p:nvSpPr>
        <p:spPr>
          <a:xfrm flipH="1">
            <a:off x="4824691" y="413659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EC0EA74D-2AFD-30DD-EF3D-6C84C632FD71}"/>
              </a:ext>
            </a:extLst>
          </p:cNvPr>
          <p:cNvSpPr/>
          <p:nvPr/>
        </p:nvSpPr>
        <p:spPr>
          <a:xfrm flipH="1">
            <a:off x="3921340" y="381332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A0D06BEA-BE3E-1FBC-1683-5B7A6D6DF645}"/>
              </a:ext>
            </a:extLst>
          </p:cNvPr>
          <p:cNvSpPr/>
          <p:nvPr/>
        </p:nvSpPr>
        <p:spPr>
          <a:xfrm flipH="1">
            <a:off x="4354928" y="4693656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3C802101-07C5-D334-8750-A98502C190E9}"/>
              </a:ext>
            </a:extLst>
          </p:cNvPr>
          <p:cNvSpPr/>
          <p:nvPr/>
        </p:nvSpPr>
        <p:spPr>
          <a:xfrm flipH="1">
            <a:off x="3742595" y="407533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9B729873-BCFD-89FE-7EB3-6CADDF5FC79D}"/>
              </a:ext>
            </a:extLst>
          </p:cNvPr>
          <p:cNvSpPr/>
          <p:nvPr/>
        </p:nvSpPr>
        <p:spPr>
          <a:xfrm flipH="1">
            <a:off x="4867129" y="4386356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208F260D-DC55-53E1-28B5-6AA8C2A862D5}"/>
              </a:ext>
            </a:extLst>
          </p:cNvPr>
          <p:cNvSpPr/>
          <p:nvPr/>
        </p:nvSpPr>
        <p:spPr>
          <a:xfrm flipH="1">
            <a:off x="3624218" y="4501349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886B9C2F-9892-341F-0D19-75F3C0331582}"/>
              </a:ext>
            </a:extLst>
          </p:cNvPr>
          <p:cNvSpPr/>
          <p:nvPr/>
        </p:nvSpPr>
        <p:spPr>
          <a:xfrm flipH="1">
            <a:off x="3894596" y="4671289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8F90AF27-A37D-6084-9FF3-D939DA6C77EF}"/>
              </a:ext>
            </a:extLst>
          </p:cNvPr>
          <p:cNvSpPr/>
          <p:nvPr/>
        </p:nvSpPr>
        <p:spPr>
          <a:xfrm flipH="1">
            <a:off x="4714729" y="4233956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2BDB5C4D-BF6A-D0A0-055B-500FE6991D49}"/>
              </a:ext>
            </a:extLst>
          </p:cNvPr>
          <p:cNvSpPr/>
          <p:nvPr/>
        </p:nvSpPr>
        <p:spPr>
          <a:xfrm flipH="1">
            <a:off x="3659446" y="4268303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5108390-5088-792C-D8E1-AB21C7504ACE}"/>
              </a:ext>
            </a:extLst>
          </p:cNvPr>
          <p:cNvSpPr/>
          <p:nvPr/>
        </p:nvSpPr>
        <p:spPr>
          <a:xfrm>
            <a:off x="4345296" y="4231020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CD37414-BCF9-4099-F3DC-E73D43D6C93F}"/>
              </a:ext>
            </a:extLst>
          </p:cNvPr>
          <p:cNvSpPr/>
          <p:nvPr/>
        </p:nvSpPr>
        <p:spPr>
          <a:xfrm>
            <a:off x="4023432" y="4433934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183E20E-0FC7-1378-EFE7-D19A99734375}"/>
              </a:ext>
            </a:extLst>
          </p:cNvPr>
          <p:cNvSpPr/>
          <p:nvPr/>
        </p:nvSpPr>
        <p:spPr>
          <a:xfrm>
            <a:off x="4225386" y="4452336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B84A8F5-9427-8154-5947-E7F640F4558E}"/>
              </a:ext>
            </a:extLst>
          </p:cNvPr>
          <p:cNvSpPr/>
          <p:nvPr/>
        </p:nvSpPr>
        <p:spPr>
          <a:xfrm>
            <a:off x="4279211" y="462892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9B86A-D934-60A0-0949-774496B2C664}"/>
              </a:ext>
            </a:extLst>
          </p:cNvPr>
          <p:cNvSpPr/>
          <p:nvPr/>
        </p:nvSpPr>
        <p:spPr>
          <a:xfrm>
            <a:off x="3881813" y="4374345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1AA8CAC-4727-17F2-CD92-3B07A9A5F8BD}"/>
              </a:ext>
            </a:extLst>
          </p:cNvPr>
          <p:cNvSpPr/>
          <p:nvPr/>
        </p:nvSpPr>
        <p:spPr>
          <a:xfrm>
            <a:off x="4018007" y="4628641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63DD094-DF12-0ABD-E409-65BE450A22F2}"/>
              </a:ext>
            </a:extLst>
          </p:cNvPr>
          <p:cNvSpPr/>
          <p:nvPr/>
        </p:nvSpPr>
        <p:spPr>
          <a:xfrm>
            <a:off x="3982092" y="4059907"/>
            <a:ext cx="169464" cy="17077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sp>
        <p:nvSpPr>
          <p:cNvPr id="103" name="Triangle 102">
            <a:extLst>
              <a:ext uri="{FF2B5EF4-FFF2-40B4-BE49-F238E27FC236}">
                <a16:creationId xmlns:a16="http://schemas.microsoft.com/office/drawing/2014/main" id="{D51670E8-83A4-5709-373B-8A342A805742}"/>
              </a:ext>
            </a:extLst>
          </p:cNvPr>
          <p:cNvSpPr/>
          <p:nvPr/>
        </p:nvSpPr>
        <p:spPr>
          <a:xfrm flipH="1">
            <a:off x="3545839" y="409389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C3F330C9-476E-BB40-FFF5-4B83A9234C7C}"/>
              </a:ext>
            </a:extLst>
          </p:cNvPr>
          <p:cNvSpPr/>
          <p:nvPr/>
        </p:nvSpPr>
        <p:spPr>
          <a:xfrm flipH="1">
            <a:off x="3440446" y="4244490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105" name="Triangle 104">
            <a:extLst>
              <a:ext uri="{FF2B5EF4-FFF2-40B4-BE49-F238E27FC236}">
                <a16:creationId xmlns:a16="http://schemas.microsoft.com/office/drawing/2014/main" id="{0406DF36-C51C-E423-1968-355A20EDFF71}"/>
              </a:ext>
            </a:extLst>
          </p:cNvPr>
          <p:cNvSpPr/>
          <p:nvPr/>
        </p:nvSpPr>
        <p:spPr>
          <a:xfrm flipH="1">
            <a:off x="3934175" y="3757157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sp>
        <p:nvSpPr>
          <p:cNvPr id="106" name="Triangle 105">
            <a:extLst>
              <a:ext uri="{FF2B5EF4-FFF2-40B4-BE49-F238E27FC236}">
                <a16:creationId xmlns:a16="http://schemas.microsoft.com/office/drawing/2014/main" id="{F89A492D-A8E0-CAB9-4F2E-2DE2D04C8D33}"/>
              </a:ext>
            </a:extLst>
          </p:cNvPr>
          <p:cNvSpPr/>
          <p:nvPr/>
        </p:nvSpPr>
        <p:spPr>
          <a:xfrm flipH="1">
            <a:off x="3994025" y="3617468"/>
            <a:ext cx="199922" cy="212085"/>
          </a:xfrm>
          <a:prstGeom prst="triangle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>
              <a:solidFill>
                <a:sysClr val="windowText" lastClr="000000"/>
              </a:solidFill>
            </a:endParaRPr>
          </a:p>
        </p:txBody>
      </p: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A9664D07-5143-063C-8F1B-54D55E63D0FC}"/>
              </a:ext>
            </a:extLst>
          </p:cNvPr>
          <p:cNvCxnSpPr/>
          <p:nvPr/>
        </p:nvCxnSpPr>
        <p:spPr>
          <a:xfrm flipV="1">
            <a:off x="4554850" y="1564105"/>
            <a:ext cx="4986192" cy="189474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DBE573C-C1FF-11D2-FB47-6FE4FEBF268B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110" name="Chevron 109">
              <a:extLst>
                <a:ext uri="{FF2B5EF4-FFF2-40B4-BE49-F238E27FC236}">
                  <a16:creationId xmlns:a16="http://schemas.microsoft.com/office/drawing/2014/main" id="{D3EC16C8-8456-919C-F7EE-6144C61E858C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1" name="Chevron 4">
              <a:extLst>
                <a:ext uri="{FF2B5EF4-FFF2-40B4-BE49-F238E27FC236}">
                  <a16:creationId xmlns:a16="http://schemas.microsoft.com/office/drawing/2014/main" id="{1D478747-411F-BA05-FE9A-4FA17D90CFA1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0089280-4817-3A29-B97B-5420D9F0AF49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113" name="Chevron 112">
              <a:extLst>
                <a:ext uri="{FF2B5EF4-FFF2-40B4-BE49-F238E27FC236}">
                  <a16:creationId xmlns:a16="http://schemas.microsoft.com/office/drawing/2014/main" id="{84D806FC-31B9-1B45-8F0A-6253DD143F1F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4" name="Chevron 6">
              <a:extLst>
                <a:ext uri="{FF2B5EF4-FFF2-40B4-BE49-F238E27FC236}">
                  <a16:creationId xmlns:a16="http://schemas.microsoft.com/office/drawing/2014/main" id="{9D1840B4-A459-016A-6124-E649E026A10F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3CD90EB-D289-EC5F-DB21-3031BC6D77C8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116" name="Chevron 115">
              <a:extLst>
                <a:ext uri="{FF2B5EF4-FFF2-40B4-BE49-F238E27FC236}">
                  <a16:creationId xmlns:a16="http://schemas.microsoft.com/office/drawing/2014/main" id="{5A198D96-B724-C2A6-7C96-56256F04DD1E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7" name="Chevron 8">
              <a:extLst>
                <a:ext uri="{FF2B5EF4-FFF2-40B4-BE49-F238E27FC236}">
                  <a16:creationId xmlns:a16="http://schemas.microsoft.com/office/drawing/2014/main" id="{65D74CFD-3EA6-0A53-D0FD-C43F7AC26A13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5588CAF-76E6-8657-53C0-80D13DC0BF31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119" name="Chevron 118">
              <a:extLst>
                <a:ext uri="{FF2B5EF4-FFF2-40B4-BE49-F238E27FC236}">
                  <a16:creationId xmlns:a16="http://schemas.microsoft.com/office/drawing/2014/main" id="{C851BA07-E7B2-EEDD-6965-EE7280C457F5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0" name="Chevron 10">
              <a:extLst>
                <a:ext uri="{FF2B5EF4-FFF2-40B4-BE49-F238E27FC236}">
                  <a16:creationId xmlns:a16="http://schemas.microsoft.com/office/drawing/2014/main" id="{61E7D98F-A659-4B01-122C-BEC0BA72E64C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75A3CA2-983B-27DE-7787-E6B15F42A99F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122" name="Chevron 121">
              <a:extLst>
                <a:ext uri="{FF2B5EF4-FFF2-40B4-BE49-F238E27FC236}">
                  <a16:creationId xmlns:a16="http://schemas.microsoft.com/office/drawing/2014/main" id="{F0A1F62A-4B76-AF40-5015-E5A914B51DB1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3" name="Chevron 12">
              <a:extLst>
                <a:ext uri="{FF2B5EF4-FFF2-40B4-BE49-F238E27FC236}">
                  <a16:creationId xmlns:a16="http://schemas.microsoft.com/office/drawing/2014/main" id="{5F0FFDFE-34CB-5908-05C7-B502632E894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FA28472-1F5E-9912-4B23-E5626C8CC84B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125" name="Chevron 124">
              <a:extLst>
                <a:ext uri="{FF2B5EF4-FFF2-40B4-BE49-F238E27FC236}">
                  <a16:creationId xmlns:a16="http://schemas.microsoft.com/office/drawing/2014/main" id="{4C1A1FD6-8AA4-7F1A-C665-544A3E8696E9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6" name="Chevron 12">
              <a:extLst>
                <a:ext uri="{FF2B5EF4-FFF2-40B4-BE49-F238E27FC236}">
                  <a16:creationId xmlns:a16="http://schemas.microsoft.com/office/drawing/2014/main" id="{62E2D20E-5354-7C36-F514-2746B76C071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67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F138-621D-AE71-72A4-FFE530AE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0C87-FED3-2139-469C-B11545C1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Grey-Scott model</a:t>
            </a:r>
          </a:p>
        </p:txBody>
      </p:sp>
      <p:pic>
        <p:nvPicPr>
          <p:cNvPr id="21" name="Content Placeholder 20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E0B66CDD-5A39-2BC8-C85A-68BAD24D7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6" b="5536"/>
          <a:stretch>
            <a:fillRect/>
          </a:stretch>
        </p:blipFill>
        <p:spPr>
          <a:xfrm>
            <a:off x="9853314" y="4555175"/>
            <a:ext cx="1772398" cy="1847820"/>
          </a:xfrm>
        </p:spPr>
      </p:pic>
      <p:pic>
        <p:nvPicPr>
          <p:cNvPr id="23" name="Picture 22" descr="A close-up of a blue and yellow pattern&#10;&#10;AI-generated content may be incorrect.">
            <a:extLst>
              <a:ext uri="{FF2B5EF4-FFF2-40B4-BE49-F238E27FC236}">
                <a16:creationId xmlns:a16="http://schemas.microsoft.com/office/drawing/2014/main" id="{E7C8E502-6E35-B3A8-5B48-AF9F077F7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140" b="6777"/>
          <a:stretch>
            <a:fillRect/>
          </a:stretch>
        </p:blipFill>
        <p:spPr>
          <a:xfrm>
            <a:off x="9853314" y="2649549"/>
            <a:ext cx="1772398" cy="1788766"/>
          </a:xfrm>
          <a:prstGeom prst="rect">
            <a:avLst/>
          </a:prstGeom>
        </p:spPr>
      </p:pic>
      <p:pic>
        <p:nvPicPr>
          <p:cNvPr id="25" name="Picture 24" descr="A close-up of a colorful pattern&#10;&#10;AI-generated content may be incorrect.">
            <a:extLst>
              <a:ext uri="{FF2B5EF4-FFF2-40B4-BE49-F238E27FC236}">
                <a16:creationId xmlns:a16="http://schemas.microsoft.com/office/drawing/2014/main" id="{9DA2C10F-C14C-496B-E97C-1B65E3696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3" t="6721" r="6712" b="1"/>
          <a:stretch>
            <a:fillRect/>
          </a:stretch>
        </p:blipFill>
        <p:spPr>
          <a:xfrm>
            <a:off x="9853314" y="772364"/>
            <a:ext cx="1772398" cy="17887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0FFF46-3D8E-DE70-D5DE-A63AF47FA44E}"/>
              </a:ext>
            </a:extLst>
          </p:cNvPr>
          <p:cNvSpPr txBox="1"/>
          <p:nvPr/>
        </p:nvSpPr>
        <p:spPr>
          <a:xfrm>
            <a:off x="9731829" y="6515020"/>
            <a:ext cx="212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000" dirty="0"/>
              <a:t>Images from Pearson’s </a:t>
            </a:r>
            <a:r>
              <a:rPr lang="en-NO" sz="1000" i="1" dirty="0"/>
              <a:t>Complex patterns in a Simple System </a:t>
            </a:r>
            <a:r>
              <a:rPr lang="en-NO" sz="1000" dirty="0"/>
              <a:t>(1993)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A984B6-DBDD-2177-074C-0BD2EF1E85E3}"/>
                  </a:ext>
                </a:extLst>
              </p:cNvPr>
              <p:cNvSpPr txBox="1"/>
              <p:nvPr/>
            </p:nvSpPr>
            <p:spPr>
              <a:xfrm>
                <a:off x="3700505" y="2441484"/>
                <a:ext cx="3144835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A984B6-DBDD-2177-074C-0BD2EF1E8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505" y="2441484"/>
                <a:ext cx="3144835" cy="526683"/>
              </a:xfrm>
              <a:prstGeom prst="rect">
                <a:avLst/>
              </a:prstGeom>
              <a:blipFill>
                <a:blip r:embed="rId5"/>
                <a:stretch>
                  <a:fillRect l="-1205" t="-2381" r="-2008" b="-1666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4EF59B-86B1-5F45-240D-E6FA10BA2B09}"/>
                  </a:ext>
                </a:extLst>
              </p:cNvPr>
              <p:cNvSpPr txBox="1"/>
              <p:nvPr/>
            </p:nvSpPr>
            <p:spPr>
              <a:xfrm>
                <a:off x="3652447" y="3182990"/>
                <a:ext cx="3063531" cy="5266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NO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nb-N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  <m:sSup>
                        <m:sSup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nb-N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4EF59B-86B1-5F45-240D-E6FA10BA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47" y="3182990"/>
                <a:ext cx="3063531" cy="526683"/>
              </a:xfrm>
              <a:prstGeom prst="rect">
                <a:avLst/>
              </a:prstGeom>
              <a:blipFill>
                <a:blip r:embed="rId6"/>
                <a:stretch>
                  <a:fillRect l="-1240" t="-2326" r="-413" b="-1395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Graphic 51" descr="Stop outline">
            <a:extLst>
              <a:ext uri="{FF2B5EF4-FFF2-40B4-BE49-F238E27FC236}">
                <a16:creationId xmlns:a16="http://schemas.microsoft.com/office/drawing/2014/main" id="{9DA7F444-2E51-29EC-1D65-1923877619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1916" y="1874041"/>
            <a:ext cx="7579895" cy="2401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0449A9-9549-1AF4-CEA3-5C3702DAC17A}"/>
                  </a:ext>
                </a:extLst>
              </p:cNvPr>
              <p:cNvSpPr txBox="1"/>
              <p:nvPr/>
            </p:nvSpPr>
            <p:spPr>
              <a:xfrm>
                <a:off x="2729558" y="4352191"/>
                <a:ext cx="348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F0449A9-9549-1AF4-CEA3-5C3702DA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8" y="4352191"/>
                <a:ext cx="34873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76DB46-6486-B70C-5214-DD87870B112D}"/>
                  </a:ext>
                </a:extLst>
              </p:cNvPr>
              <p:cNvSpPr txBox="1"/>
              <p:nvPr/>
            </p:nvSpPr>
            <p:spPr>
              <a:xfrm>
                <a:off x="2729557" y="4934788"/>
                <a:ext cx="348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176DB46-6486-B70C-5214-DD87870B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57" y="4934788"/>
                <a:ext cx="34873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B4F34C-EA45-209C-62B7-D3DED66CB3AE}"/>
                  </a:ext>
                </a:extLst>
              </p:cNvPr>
              <p:cNvSpPr txBox="1"/>
              <p:nvPr/>
            </p:nvSpPr>
            <p:spPr>
              <a:xfrm>
                <a:off x="6073116" y="4365955"/>
                <a:ext cx="348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B4F34C-EA45-209C-62B7-D3DED66C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116" y="4365955"/>
                <a:ext cx="348739" cy="276999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4F890D-2012-B82C-4676-40F918AC95D0}"/>
                  </a:ext>
                </a:extLst>
              </p:cNvPr>
              <p:cNvSpPr txBox="1"/>
              <p:nvPr/>
            </p:nvSpPr>
            <p:spPr>
              <a:xfrm>
                <a:off x="6073115" y="4934788"/>
                <a:ext cx="3487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4F890D-2012-B82C-4676-40F918AC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115" y="4934788"/>
                <a:ext cx="348739" cy="276999"/>
              </a:xfrm>
              <a:prstGeom prst="rect">
                <a:avLst/>
              </a:prstGeom>
              <a:blipFill>
                <a:blip r:embed="rId1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6DA65863-ABDB-805B-217D-4EAF1E1F5556}"/>
              </a:ext>
            </a:extLst>
          </p:cNvPr>
          <p:cNvSpPr txBox="1"/>
          <p:nvPr/>
        </p:nvSpPr>
        <p:spPr>
          <a:xfrm>
            <a:off x="2978228" y="4312044"/>
            <a:ext cx="15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activator (A)</a:t>
            </a:r>
            <a:endParaRPr lang="en-NO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81B1CF-F3A9-3DFA-07D6-5488C5D2DC01}"/>
              </a:ext>
            </a:extLst>
          </p:cNvPr>
          <p:cNvSpPr txBox="1"/>
          <p:nvPr/>
        </p:nvSpPr>
        <p:spPr>
          <a:xfrm>
            <a:off x="2978228" y="4885788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inhibitor (B)</a:t>
            </a:r>
            <a:endParaRPr lang="en-NO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48B72B-0C04-7867-3908-7CF08BB36D94}"/>
              </a:ext>
            </a:extLst>
          </p:cNvPr>
          <p:cNvSpPr txBox="1"/>
          <p:nvPr/>
        </p:nvSpPr>
        <p:spPr>
          <a:xfrm>
            <a:off x="6247484" y="4332218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feed rate</a:t>
            </a:r>
            <a:endParaRPr lang="en-NO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4A931A-1B15-DF07-8CF1-C21E10953444}"/>
              </a:ext>
            </a:extLst>
          </p:cNvPr>
          <p:cNvSpPr txBox="1"/>
          <p:nvPr/>
        </p:nvSpPr>
        <p:spPr>
          <a:xfrm>
            <a:off x="6247484" y="4888870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kill rate</a:t>
            </a:r>
            <a:endParaRPr lang="en-NO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8719C2-0230-8833-32C7-4EAF1F14D0C8}"/>
              </a:ext>
            </a:extLst>
          </p:cNvPr>
          <p:cNvSpPr txBox="1"/>
          <p:nvPr/>
        </p:nvSpPr>
        <p:spPr>
          <a:xfrm>
            <a:off x="1913021" y="5601292"/>
            <a:ext cx="6918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</a:t>
            </a:r>
            <a:r>
              <a:rPr lang="en-NO" sz="2000" dirty="0"/>
              <a:t>olve using 5-point stencil in space dimension &amp; forward Euler in time dimension</a:t>
            </a:r>
          </a:p>
        </p:txBody>
      </p:sp>
      <p:pic>
        <p:nvPicPr>
          <p:cNvPr id="109" name="Graphic 108" descr="Arrow: Slight curve outline">
            <a:extLst>
              <a:ext uri="{FF2B5EF4-FFF2-40B4-BE49-F238E27FC236}">
                <a16:creationId xmlns:a16="http://schemas.microsoft.com/office/drawing/2014/main" id="{AAEDBAA0-271D-A415-30DF-54476C971D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5133" y="5394778"/>
            <a:ext cx="914400" cy="91440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D0AF33E-9A47-A1F2-328B-CB6B4633651C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111" name="Chevron 110">
              <a:extLst>
                <a:ext uri="{FF2B5EF4-FFF2-40B4-BE49-F238E27FC236}">
                  <a16:creationId xmlns:a16="http://schemas.microsoft.com/office/drawing/2014/main" id="{85D1C3BB-C12F-2FD8-B0FF-7B1573FC5C43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2" name="Chevron 4">
              <a:extLst>
                <a:ext uri="{FF2B5EF4-FFF2-40B4-BE49-F238E27FC236}">
                  <a16:creationId xmlns:a16="http://schemas.microsoft.com/office/drawing/2014/main" id="{2AE41997-EC2C-8A52-4AE4-3AD91B95C2D5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80CED1-31CF-FA9E-56B4-46A9B1301031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114" name="Chevron 113">
              <a:extLst>
                <a:ext uri="{FF2B5EF4-FFF2-40B4-BE49-F238E27FC236}">
                  <a16:creationId xmlns:a16="http://schemas.microsoft.com/office/drawing/2014/main" id="{E0DCBFC7-2577-F83E-E51A-80CAAEAEBCE2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5" name="Chevron 6">
              <a:extLst>
                <a:ext uri="{FF2B5EF4-FFF2-40B4-BE49-F238E27FC236}">
                  <a16:creationId xmlns:a16="http://schemas.microsoft.com/office/drawing/2014/main" id="{9CAF19CA-E122-7B2D-CB67-CA6761F4B84D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42896AB-4D3B-6D39-7BCB-F27D513C41B2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117" name="Chevron 116">
              <a:extLst>
                <a:ext uri="{FF2B5EF4-FFF2-40B4-BE49-F238E27FC236}">
                  <a16:creationId xmlns:a16="http://schemas.microsoft.com/office/drawing/2014/main" id="{36646AE5-D397-0DD6-58C9-07D09476EADD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18" name="Chevron 8">
              <a:extLst>
                <a:ext uri="{FF2B5EF4-FFF2-40B4-BE49-F238E27FC236}">
                  <a16:creationId xmlns:a16="http://schemas.microsoft.com/office/drawing/2014/main" id="{A4205274-B716-A897-B83E-B59291912AFA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1ABC36-F303-C76E-C453-6464CD4E08AA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120" name="Chevron 119">
              <a:extLst>
                <a:ext uri="{FF2B5EF4-FFF2-40B4-BE49-F238E27FC236}">
                  <a16:creationId xmlns:a16="http://schemas.microsoft.com/office/drawing/2014/main" id="{305C4903-FA9E-FAF5-FDE3-3509088720CB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1" name="Chevron 10">
              <a:extLst>
                <a:ext uri="{FF2B5EF4-FFF2-40B4-BE49-F238E27FC236}">
                  <a16:creationId xmlns:a16="http://schemas.microsoft.com/office/drawing/2014/main" id="{4A0882CB-A98B-E512-D81E-26CFE360837B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A5C082F-3999-DA37-3AC6-38F142DDE211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123" name="Chevron 122">
              <a:extLst>
                <a:ext uri="{FF2B5EF4-FFF2-40B4-BE49-F238E27FC236}">
                  <a16:creationId xmlns:a16="http://schemas.microsoft.com/office/drawing/2014/main" id="{DA315542-1E1D-53DF-62D7-937D2893EDD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4" name="Chevron 12">
              <a:extLst>
                <a:ext uri="{FF2B5EF4-FFF2-40B4-BE49-F238E27FC236}">
                  <a16:creationId xmlns:a16="http://schemas.microsoft.com/office/drawing/2014/main" id="{A6C49787-0595-B118-293F-D6E84E67D69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E6A8E4B-3960-3D1F-8050-245403752689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126" name="Chevron 125">
              <a:extLst>
                <a:ext uri="{FF2B5EF4-FFF2-40B4-BE49-F238E27FC236}">
                  <a16:creationId xmlns:a16="http://schemas.microsoft.com/office/drawing/2014/main" id="{3A87E397-60F0-FCD6-93FB-E06C48F2D226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127" name="Chevron 12">
              <a:extLst>
                <a:ext uri="{FF2B5EF4-FFF2-40B4-BE49-F238E27FC236}">
                  <a16:creationId xmlns:a16="http://schemas.microsoft.com/office/drawing/2014/main" id="{0935C143-340A-835B-667C-69D138B2D924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409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093C-2886-3614-3781-5F475AE3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7D33-7B28-86C1-4854-E0003423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750" y="2301284"/>
            <a:ext cx="8238500" cy="1463040"/>
          </a:xfrm>
        </p:spPr>
        <p:txBody>
          <a:bodyPr/>
          <a:lstStyle/>
          <a:p>
            <a:pPr algn="ctr"/>
            <a:r>
              <a:rPr lang="en-NO"/>
              <a:t>How can we quantify patterns?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48AA43-4DDC-B0C5-27F7-162837FD452F}"/>
              </a:ext>
            </a:extLst>
          </p:cNvPr>
          <p:cNvGrpSpPr/>
          <p:nvPr/>
        </p:nvGrpSpPr>
        <p:grpSpPr>
          <a:xfrm>
            <a:off x="2986865" y="3414377"/>
            <a:ext cx="6218269" cy="2204067"/>
            <a:chOff x="3012267" y="3397225"/>
            <a:chExt cx="6218269" cy="220406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86F89D-8574-D153-98C3-66D9BE02F25B}"/>
                </a:ext>
              </a:extLst>
            </p:cNvPr>
            <p:cNvSpPr txBox="1"/>
            <p:nvPr/>
          </p:nvSpPr>
          <p:spPr>
            <a:xfrm>
              <a:off x="5314951" y="3883966"/>
              <a:ext cx="16129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L" sz="6600">
                  <a:latin typeface="Bahnschrift Light" panose="020B0502040204020203" pitchFamily="34" charset="0"/>
                  <a:ea typeface="Cambria" panose="02040503050406030204" pitchFamily="18" charset="0"/>
                </a:rPr>
                <a:t>VS</a:t>
              </a:r>
              <a:endParaRPr lang="en-US" sz="6600">
                <a:latin typeface="Bahnschrift Light" panose="020B0502040204020203" pitchFamily="34" charset="0"/>
                <a:ea typeface="Cambria" panose="02040503050406030204" pitchFamily="18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DA98781-C646-2500-DB66-363312A3A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6043" y="3406799"/>
              <a:ext cx="2194493" cy="219449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B9A9DD6-EC84-2E58-C7C5-1778EACA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2267" y="3397225"/>
              <a:ext cx="2194492" cy="219449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A611D4-C890-6D5D-6FE5-BF7FA9AECFA2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37" name="Chevron 36">
              <a:extLst>
                <a:ext uri="{FF2B5EF4-FFF2-40B4-BE49-F238E27FC236}">
                  <a16:creationId xmlns:a16="http://schemas.microsoft.com/office/drawing/2014/main" id="{53C5B671-EFCF-C354-E6A6-CF7372524BE5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8" name="Chevron 4">
              <a:extLst>
                <a:ext uri="{FF2B5EF4-FFF2-40B4-BE49-F238E27FC236}">
                  <a16:creationId xmlns:a16="http://schemas.microsoft.com/office/drawing/2014/main" id="{8B3FD24B-FACE-E77D-F000-B2AF36F67A6B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DA0334-BC5A-2870-5A55-B2EF8F068730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95BF595F-5314-C198-14C5-AF08D695C128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6">
              <a:extLst>
                <a:ext uri="{FF2B5EF4-FFF2-40B4-BE49-F238E27FC236}">
                  <a16:creationId xmlns:a16="http://schemas.microsoft.com/office/drawing/2014/main" id="{BE1F6A3C-5610-745E-36C1-BA57F9487D2E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2C6BA6-3ADF-C75C-15B7-0A45B00AAAAD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3A300F10-4FE4-871A-CC58-C4CBE4FD17CA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7" name="Chevron 8">
              <a:extLst>
                <a:ext uri="{FF2B5EF4-FFF2-40B4-BE49-F238E27FC236}">
                  <a16:creationId xmlns:a16="http://schemas.microsoft.com/office/drawing/2014/main" id="{486EA5F7-4D71-40FE-9FFC-712EA88DF0CC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CF82AE-FAFC-B896-D299-418A1B475097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50" name="Chevron 49">
              <a:extLst>
                <a:ext uri="{FF2B5EF4-FFF2-40B4-BE49-F238E27FC236}">
                  <a16:creationId xmlns:a16="http://schemas.microsoft.com/office/drawing/2014/main" id="{84113A25-D793-A925-0409-06B9BB91E67E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1" name="Chevron 10">
              <a:extLst>
                <a:ext uri="{FF2B5EF4-FFF2-40B4-BE49-F238E27FC236}">
                  <a16:creationId xmlns:a16="http://schemas.microsoft.com/office/drawing/2014/main" id="{F446443E-F8CF-A2DB-BD7E-5527BC299308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CD0EDA-0F65-6800-12E3-1F2E6B99E6C5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53" name="Chevron 52">
              <a:extLst>
                <a:ext uri="{FF2B5EF4-FFF2-40B4-BE49-F238E27FC236}">
                  <a16:creationId xmlns:a16="http://schemas.microsoft.com/office/drawing/2014/main" id="{CE7BDD22-36A6-99B1-AE64-F2315BE4D060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4" name="Chevron 12">
              <a:extLst>
                <a:ext uri="{FF2B5EF4-FFF2-40B4-BE49-F238E27FC236}">
                  <a16:creationId xmlns:a16="http://schemas.microsoft.com/office/drawing/2014/main" id="{C7655AB7-3295-36F3-B598-12486DDBCB9F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0FEA75-D823-6689-8A57-03DA3771A899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56" name="Chevron 55">
              <a:extLst>
                <a:ext uri="{FF2B5EF4-FFF2-40B4-BE49-F238E27FC236}">
                  <a16:creationId xmlns:a16="http://schemas.microsoft.com/office/drawing/2014/main" id="{E4CD3094-6075-82EE-6456-D2902EC61F93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57" name="Chevron 12">
              <a:extLst>
                <a:ext uri="{FF2B5EF4-FFF2-40B4-BE49-F238E27FC236}">
                  <a16:creationId xmlns:a16="http://schemas.microsoft.com/office/drawing/2014/main" id="{A8720B6C-B3D2-A3E4-1565-31CD19C91286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2252249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D1AD-9691-0425-CDA5-D1718547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6600-B927-8E07-6E3E-7D44928E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8" y="978408"/>
            <a:ext cx="11155680" cy="1463040"/>
          </a:xfrm>
        </p:spPr>
        <p:txBody>
          <a:bodyPr/>
          <a:lstStyle/>
          <a:p>
            <a:r>
              <a:rPr lang="en-NO" dirty="0"/>
              <a:t>Theory: Minkowski Measures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90979-F54C-10CF-B2F1-B5060756D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47" y="1812904"/>
            <a:ext cx="10260507" cy="769172"/>
          </a:xfrm>
        </p:spPr>
        <p:txBody>
          <a:bodyPr>
            <a:normAutofit/>
          </a:bodyPr>
          <a:lstStyle/>
          <a:p>
            <a:r>
              <a:rPr lang="en-NL" sz="2800" dirty="0"/>
              <a:t>Apply measures at each threshold grey level (1-256)</a:t>
            </a:r>
            <a:endParaRPr lang="en-US" sz="28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AE5A53-0A39-0A37-ABBA-318DB18E7590}"/>
              </a:ext>
            </a:extLst>
          </p:cNvPr>
          <p:cNvSpPr txBox="1"/>
          <p:nvPr/>
        </p:nvSpPr>
        <p:spPr>
          <a:xfrm>
            <a:off x="2744551" y="4955332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 dirty="0">
                <a:ln w="22225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v</a:t>
            </a:r>
            <a:endParaRPr lang="en-US" sz="9600" b="1" dirty="0">
              <a:ln w="22225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2A798B-F379-F5DD-9A5B-6A7E6F07C6DA}"/>
              </a:ext>
            </a:extLst>
          </p:cNvPr>
          <p:cNvSpPr txBox="1"/>
          <p:nvPr/>
        </p:nvSpPr>
        <p:spPr>
          <a:xfrm>
            <a:off x="5783369" y="4931190"/>
            <a:ext cx="6252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600" b="1" dirty="0">
                <a:ln w="22225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accent6"/>
                </a:solidFill>
              </a:rPr>
              <a:t>s</a:t>
            </a:r>
            <a:endParaRPr lang="en-US" sz="9600" b="1" dirty="0">
              <a:ln w="22225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D788734-0C3B-9BBA-EF22-395E81EEC2CF}"/>
              </a:ext>
            </a:extLst>
          </p:cNvPr>
          <p:cNvSpPr txBox="1"/>
          <p:nvPr/>
        </p:nvSpPr>
        <p:spPr>
          <a:xfrm flipH="1">
            <a:off x="8837352" y="4802106"/>
            <a:ext cx="929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9600" b="1" dirty="0">
                <a:ln w="22225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χ</a:t>
            </a:r>
            <a:endParaRPr lang="en-US" sz="9600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1E22BB-6291-5880-9F59-D38D406A2BA6}"/>
              </a:ext>
            </a:extLst>
          </p:cNvPr>
          <p:cNvGrpSpPr/>
          <p:nvPr/>
        </p:nvGrpSpPr>
        <p:grpSpPr>
          <a:xfrm>
            <a:off x="1722454" y="2685406"/>
            <a:ext cx="8902812" cy="2136195"/>
            <a:chOff x="1257203" y="2446910"/>
            <a:chExt cx="8902812" cy="213619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2F1B2D-40FB-D2A9-0D61-7EB3DA259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203" y="2514636"/>
              <a:ext cx="2068469" cy="20684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3E064A-3877-B7CC-BFFC-26DF9235A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5317" y="2481099"/>
              <a:ext cx="2068470" cy="207407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1536B73-1822-7FE4-E9BF-DC28B51F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3432" y="2462268"/>
              <a:ext cx="2068469" cy="206286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2CC9504-DE77-0D2E-3729-B72D298C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1546" y="2446910"/>
              <a:ext cx="2068469" cy="20740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1581841-0445-EFCF-1F80-3C30F596C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2176" y="996778"/>
            <a:ext cx="1472933" cy="14729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3F88E9-CADB-988C-99B8-FDF76683B74C}"/>
                  </a:ext>
                </a:extLst>
              </p:cNvPr>
              <p:cNvSpPr txBox="1"/>
              <p:nvPr/>
            </p:nvSpPr>
            <p:spPr>
              <a:xfrm>
                <a:off x="2098367" y="4890060"/>
                <a:ext cx="131664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L" sz="3200" b="0" i="0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3F88E9-CADB-988C-99B8-FDF76683B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367" y="4890060"/>
                <a:ext cx="1316642" cy="492443"/>
              </a:xfrm>
              <a:prstGeom prst="rect">
                <a:avLst/>
              </a:prstGeom>
              <a:blipFill>
                <a:blip r:embed="rId8"/>
                <a:stretch>
                  <a:fillRect l="-7692" r="-6731" b="-225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46D7FF-C188-0D69-BCA4-0901098D1B31}"/>
                  </a:ext>
                </a:extLst>
              </p:cNvPr>
              <p:cNvSpPr txBox="1"/>
              <p:nvPr/>
            </p:nvSpPr>
            <p:spPr>
              <a:xfrm>
                <a:off x="4376482" y="4877725"/>
                <a:ext cx="1544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L" sz="3200" b="0" i="0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46D7FF-C188-0D69-BCA4-0901098D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82" y="4877725"/>
                <a:ext cx="1544269" cy="492443"/>
              </a:xfrm>
              <a:prstGeom prst="rect">
                <a:avLst/>
              </a:prstGeom>
              <a:blipFill>
                <a:blip r:embed="rId9"/>
                <a:stretch>
                  <a:fillRect l="-5691" r="-5691" b="-230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F801EDD-2A5A-C6C4-E976-8CAE12022939}"/>
                  </a:ext>
                </a:extLst>
              </p:cNvPr>
              <p:cNvSpPr txBox="1"/>
              <p:nvPr/>
            </p:nvSpPr>
            <p:spPr>
              <a:xfrm>
                <a:off x="6550542" y="4864029"/>
                <a:ext cx="1544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L" sz="3200" b="0" i="0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F801EDD-2A5A-C6C4-E976-8CAE1202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542" y="4864029"/>
                <a:ext cx="1544269" cy="492443"/>
              </a:xfrm>
              <a:prstGeom prst="rect">
                <a:avLst/>
              </a:prstGeom>
              <a:blipFill>
                <a:blip r:embed="rId10"/>
                <a:stretch>
                  <a:fillRect l="-6557" r="-5738" b="-2307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F29DCB1-049D-97D4-3225-E9B3FB1016EC}"/>
                  </a:ext>
                </a:extLst>
              </p:cNvPr>
              <p:cNvSpPr txBox="1"/>
              <p:nvPr/>
            </p:nvSpPr>
            <p:spPr>
              <a:xfrm>
                <a:off x="8838416" y="4821601"/>
                <a:ext cx="15442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L" sz="3200" b="0" i="0" smtClean="0">
                          <a:latin typeface="Cambria Math" panose="02040503050406030204" pitchFamily="18" charset="0"/>
                        </a:rPr>
                        <m:t>200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F29DCB1-049D-97D4-3225-E9B3FB101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416" y="4821601"/>
                <a:ext cx="1544269" cy="492443"/>
              </a:xfrm>
              <a:prstGeom prst="rect">
                <a:avLst/>
              </a:prstGeom>
              <a:blipFill>
                <a:blip r:embed="rId11"/>
                <a:stretch>
                  <a:fillRect l="-6557" r="-5738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DA477A-4E2D-0915-55AE-6D1BA7AA9503}"/>
              </a:ext>
            </a:extLst>
          </p:cNvPr>
          <p:cNvSpPr txBox="1"/>
          <p:nvPr/>
        </p:nvSpPr>
        <p:spPr>
          <a:xfrm>
            <a:off x="1609313" y="6124312"/>
            <a:ext cx="293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 dirty="0"/>
              <a:t>White pixel area</a:t>
            </a:r>
            <a:endParaRPr lang="en-US" sz="28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BCE33-B0DD-E704-43D1-7FDCABB61DF5}"/>
              </a:ext>
            </a:extLst>
          </p:cNvPr>
          <p:cNvSpPr txBox="1"/>
          <p:nvPr/>
        </p:nvSpPr>
        <p:spPr>
          <a:xfrm>
            <a:off x="4449614" y="6124414"/>
            <a:ext cx="32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 dirty="0"/>
              <a:t>Boundary length</a:t>
            </a:r>
            <a:endParaRPr lang="en-US" sz="28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A31C3-0D36-187E-B876-954DDC56C509}"/>
              </a:ext>
            </a:extLst>
          </p:cNvPr>
          <p:cNvSpPr txBox="1"/>
          <p:nvPr/>
        </p:nvSpPr>
        <p:spPr>
          <a:xfrm>
            <a:off x="7587691" y="6138106"/>
            <a:ext cx="32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800" i="1" dirty="0"/>
              <a:t>Euler characteristic</a:t>
            </a:r>
            <a:endParaRPr lang="en-US" sz="2800" i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3166B-18B7-45C8-262D-E452889C4D0D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25" name="Chevron 24">
              <a:extLst>
                <a:ext uri="{FF2B5EF4-FFF2-40B4-BE49-F238E27FC236}">
                  <a16:creationId xmlns:a16="http://schemas.microsoft.com/office/drawing/2014/main" id="{8ABAF488-9BBF-94F9-E338-B9F3A9AB0C55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7" name="Chevron 4">
              <a:extLst>
                <a:ext uri="{FF2B5EF4-FFF2-40B4-BE49-F238E27FC236}">
                  <a16:creationId xmlns:a16="http://schemas.microsoft.com/office/drawing/2014/main" id="{8A430BE9-863E-9F38-0C5E-51E50C4E2E45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8B7B02-F279-8450-1C6C-3C94A586729F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15147777-803A-8F2C-AABA-E8E63C902F67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3" name="Chevron 6">
              <a:extLst>
                <a:ext uri="{FF2B5EF4-FFF2-40B4-BE49-F238E27FC236}">
                  <a16:creationId xmlns:a16="http://schemas.microsoft.com/office/drawing/2014/main" id="{0FBEA050-EA54-2863-828D-67DD276523C4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78C755-13C2-F44D-8565-69CBC866F12F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D5EE02A4-3D25-E021-3630-AFEAC232F806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6" name="Chevron 8">
              <a:extLst>
                <a:ext uri="{FF2B5EF4-FFF2-40B4-BE49-F238E27FC236}">
                  <a16:creationId xmlns:a16="http://schemas.microsoft.com/office/drawing/2014/main" id="{E5652B56-3F4D-2C0F-36AB-4BCC890F9AA2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2E7CFE-058F-677C-531B-3C65C4049BA4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38" name="Chevron 37">
              <a:extLst>
                <a:ext uri="{FF2B5EF4-FFF2-40B4-BE49-F238E27FC236}">
                  <a16:creationId xmlns:a16="http://schemas.microsoft.com/office/drawing/2014/main" id="{91B9FBFE-2404-CA8D-9A44-8AAB05C366B7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9" name="Chevron 10">
              <a:extLst>
                <a:ext uri="{FF2B5EF4-FFF2-40B4-BE49-F238E27FC236}">
                  <a16:creationId xmlns:a16="http://schemas.microsoft.com/office/drawing/2014/main" id="{173EA581-AAE3-E006-2BAD-8C455FC79D2C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9FCC51-B534-D933-26BE-86362D7C20AB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41" name="Chevron 40">
              <a:extLst>
                <a:ext uri="{FF2B5EF4-FFF2-40B4-BE49-F238E27FC236}">
                  <a16:creationId xmlns:a16="http://schemas.microsoft.com/office/drawing/2014/main" id="{F89CD504-E996-B49A-575A-6E6727D3D07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2" name="Chevron 12">
              <a:extLst>
                <a:ext uri="{FF2B5EF4-FFF2-40B4-BE49-F238E27FC236}">
                  <a16:creationId xmlns:a16="http://schemas.microsoft.com/office/drawing/2014/main" id="{6E4720B4-5ABD-E427-2D8F-CBBBF00F55A7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F85BD5-FFBB-D9A2-6D76-2CAF194E5E08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4EB116FA-6B80-6721-9B88-F1BF53C3772D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45" name="Chevron 12">
              <a:extLst>
                <a:ext uri="{FF2B5EF4-FFF2-40B4-BE49-F238E27FC236}">
                  <a16:creationId xmlns:a16="http://schemas.microsoft.com/office/drawing/2014/main" id="{7F23EE0F-9D96-F0B3-C3B7-36E23AB60239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03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58CB-648B-8CDC-A28D-9F6410852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47" y="924956"/>
            <a:ext cx="11155680" cy="502522"/>
          </a:xfrm>
        </p:spPr>
        <p:txBody>
          <a:bodyPr>
            <a:normAutofit fontScale="90000"/>
          </a:bodyPr>
          <a:lstStyle/>
          <a:p>
            <a:r>
              <a:rPr lang="en-NO" sz="2800" dirty="0"/>
              <a:t>Research question: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481BB-1567-B790-1E41-E8C90754A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947" y="2379995"/>
            <a:ext cx="10800083" cy="3050527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i="0" dirty="0"/>
              <a:t>Can we reproduce characteristic Turing patterns from the Gray–Scott model as reported in Pearson (1993), and</a:t>
            </a:r>
          </a:p>
          <a:p>
            <a:pPr algn="just"/>
            <a:r>
              <a:rPr lang="en-GB" sz="3200" i="0" dirty="0"/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sz="3200" i="0" dirty="0"/>
              <a:t>Do our quantitative characterizations by Minkowski functionals correspond to experimental values established by Mecke (1996)?</a:t>
            </a:r>
            <a:endParaRPr lang="en-NO" sz="3200" i="0" dirty="0"/>
          </a:p>
          <a:p>
            <a:pPr algn="ctr"/>
            <a:endParaRPr lang="en-NO" sz="3600" i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F5B441-DD44-F37E-0176-5A9187C1BB8B}"/>
              </a:ext>
            </a:extLst>
          </p:cNvPr>
          <p:cNvGrpSpPr/>
          <p:nvPr/>
        </p:nvGrpSpPr>
        <p:grpSpPr>
          <a:xfrm flipH="1">
            <a:off x="219719" y="1998929"/>
            <a:ext cx="348741" cy="487916"/>
            <a:chOff x="0" y="719"/>
            <a:chExt cx="594870" cy="849813"/>
          </a:xfrm>
          <a:solidFill>
            <a:schemeClr val="tx2"/>
          </a:solidFill>
        </p:grpSpPr>
        <p:sp>
          <p:nvSpPr>
            <p:cNvPr id="20" name="Chevron 19">
              <a:extLst>
                <a:ext uri="{FF2B5EF4-FFF2-40B4-BE49-F238E27FC236}">
                  <a16:creationId xmlns:a16="http://schemas.microsoft.com/office/drawing/2014/main" id="{EEF0CA17-CD0C-14D9-2821-A34E192D195F}"/>
                </a:ext>
              </a:extLst>
            </p:cNvPr>
            <p:cNvSpPr/>
            <p:nvPr/>
          </p:nvSpPr>
          <p:spPr>
            <a:xfrm rot="5400000">
              <a:off x="-127472" y="128191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1" name="Chevron 4">
              <a:extLst>
                <a:ext uri="{FF2B5EF4-FFF2-40B4-BE49-F238E27FC236}">
                  <a16:creationId xmlns:a16="http://schemas.microsoft.com/office/drawing/2014/main" id="{8596B763-D7BD-6DF9-0531-EB9BDFA6CCF1}"/>
                </a:ext>
              </a:extLst>
            </p:cNvPr>
            <p:cNvSpPr txBox="1"/>
            <p:nvPr/>
          </p:nvSpPr>
          <p:spPr>
            <a:xfrm>
              <a:off x="1" y="298154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636F77-F8FD-FCDA-BBD7-4F4C31C6964D}"/>
              </a:ext>
            </a:extLst>
          </p:cNvPr>
          <p:cNvGrpSpPr/>
          <p:nvPr/>
        </p:nvGrpSpPr>
        <p:grpSpPr>
          <a:xfrm flipH="1">
            <a:off x="219719" y="2727900"/>
            <a:ext cx="348741" cy="487916"/>
            <a:chOff x="0" y="729690"/>
            <a:chExt cx="594870" cy="849813"/>
          </a:xfrm>
          <a:solidFill>
            <a:schemeClr val="tx2"/>
          </a:solidFill>
        </p:grpSpPr>
        <p:sp>
          <p:nvSpPr>
            <p:cNvPr id="23" name="Chevron 22">
              <a:extLst>
                <a:ext uri="{FF2B5EF4-FFF2-40B4-BE49-F238E27FC236}">
                  <a16:creationId xmlns:a16="http://schemas.microsoft.com/office/drawing/2014/main" id="{984997F7-EE89-1D54-6CD3-397E21AB6EDB}"/>
                </a:ext>
              </a:extLst>
            </p:cNvPr>
            <p:cNvSpPr/>
            <p:nvPr/>
          </p:nvSpPr>
          <p:spPr>
            <a:xfrm rot="5400000">
              <a:off x="-127472" y="857162"/>
              <a:ext cx="849813" cy="594869"/>
            </a:xfrm>
            <a:prstGeom prst="chevron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4" name="Chevron 6">
              <a:extLst>
                <a:ext uri="{FF2B5EF4-FFF2-40B4-BE49-F238E27FC236}">
                  <a16:creationId xmlns:a16="http://schemas.microsoft.com/office/drawing/2014/main" id="{BB99CF58-8DF9-27D2-86F7-E5B88D7B4AFA}"/>
                </a:ext>
              </a:extLst>
            </p:cNvPr>
            <p:cNvSpPr txBox="1"/>
            <p:nvPr/>
          </p:nvSpPr>
          <p:spPr>
            <a:xfrm>
              <a:off x="1" y="1027125"/>
              <a:ext cx="594869" cy="25494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10630E-3222-4A79-EFBF-B57EF805801A}"/>
              </a:ext>
            </a:extLst>
          </p:cNvPr>
          <p:cNvGrpSpPr/>
          <p:nvPr/>
        </p:nvGrpSpPr>
        <p:grpSpPr>
          <a:xfrm flipH="1">
            <a:off x="219719" y="3456872"/>
            <a:ext cx="348741" cy="487916"/>
            <a:chOff x="0" y="1458662"/>
            <a:chExt cx="594870" cy="849813"/>
          </a:xfrm>
        </p:grpSpPr>
        <p:sp>
          <p:nvSpPr>
            <p:cNvPr id="26" name="Chevron 25">
              <a:extLst>
                <a:ext uri="{FF2B5EF4-FFF2-40B4-BE49-F238E27FC236}">
                  <a16:creationId xmlns:a16="http://schemas.microsoft.com/office/drawing/2014/main" id="{46FB4BCA-63D8-29ED-E3D4-32C09B7BD62E}"/>
                </a:ext>
              </a:extLst>
            </p:cNvPr>
            <p:cNvSpPr/>
            <p:nvPr/>
          </p:nvSpPr>
          <p:spPr>
            <a:xfrm rot="5400000">
              <a:off x="-127472" y="1586134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27" name="Chevron 8">
              <a:extLst>
                <a:ext uri="{FF2B5EF4-FFF2-40B4-BE49-F238E27FC236}">
                  <a16:creationId xmlns:a16="http://schemas.microsoft.com/office/drawing/2014/main" id="{FB7A8FB0-4528-10DC-3B5E-54A954C40D9B}"/>
                </a:ext>
              </a:extLst>
            </p:cNvPr>
            <p:cNvSpPr txBox="1"/>
            <p:nvPr/>
          </p:nvSpPr>
          <p:spPr>
            <a:xfrm>
              <a:off x="1" y="1756097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28B3B-9558-A2C7-77BF-465AB0722080}"/>
              </a:ext>
            </a:extLst>
          </p:cNvPr>
          <p:cNvGrpSpPr/>
          <p:nvPr/>
        </p:nvGrpSpPr>
        <p:grpSpPr>
          <a:xfrm flipH="1">
            <a:off x="219719" y="4185843"/>
            <a:ext cx="348741" cy="487916"/>
            <a:chOff x="0" y="2187633"/>
            <a:chExt cx="594870" cy="849813"/>
          </a:xfrm>
        </p:grpSpPr>
        <p:sp>
          <p:nvSpPr>
            <p:cNvPr id="29" name="Chevron 28">
              <a:extLst>
                <a:ext uri="{FF2B5EF4-FFF2-40B4-BE49-F238E27FC236}">
                  <a16:creationId xmlns:a16="http://schemas.microsoft.com/office/drawing/2014/main" id="{8A7C1694-F5E3-BEAF-2779-C14D87C834BF}"/>
                </a:ext>
              </a:extLst>
            </p:cNvPr>
            <p:cNvSpPr/>
            <p:nvPr/>
          </p:nvSpPr>
          <p:spPr>
            <a:xfrm rot="5400000">
              <a:off x="-127472" y="2315105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0" name="Chevron 10">
              <a:extLst>
                <a:ext uri="{FF2B5EF4-FFF2-40B4-BE49-F238E27FC236}">
                  <a16:creationId xmlns:a16="http://schemas.microsoft.com/office/drawing/2014/main" id="{13AC2F33-E61C-323D-5C5A-123D6B6B09B4}"/>
                </a:ext>
              </a:extLst>
            </p:cNvPr>
            <p:cNvSpPr txBox="1"/>
            <p:nvPr/>
          </p:nvSpPr>
          <p:spPr>
            <a:xfrm>
              <a:off x="1" y="2485068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859F11-243F-34A8-1E31-54D17604D529}"/>
              </a:ext>
            </a:extLst>
          </p:cNvPr>
          <p:cNvGrpSpPr/>
          <p:nvPr/>
        </p:nvGrpSpPr>
        <p:grpSpPr>
          <a:xfrm flipH="1">
            <a:off x="219719" y="4914815"/>
            <a:ext cx="348741" cy="487916"/>
            <a:chOff x="0" y="2916605"/>
            <a:chExt cx="594870" cy="849813"/>
          </a:xfrm>
        </p:grpSpPr>
        <p:sp>
          <p:nvSpPr>
            <p:cNvPr id="32" name="Chevron 31">
              <a:extLst>
                <a:ext uri="{FF2B5EF4-FFF2-40B4-BE49-F238E27FC236}">
                  <a16:creationId xmlns:a16="http://schemas.microsoft.com/office/drawing/2014/main" id="{B57A9798-D1B6-A29A-076A-59ECA2C93132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3" name="Chevron 12">
              <a:extLst>
                <a:ext uri="{FF2B5EF4-FFF2-40B4-BE49-F238E27FC236}">
                  <a16:creationId xmlns:a16="http://schemas.microsoft.com/office/drawing/2014/main" id="{037E3849-B184-6322-547F-3A49742EC99C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05B829-431C-72A0-B82A-9D6A8580A22A}"/>
              </a:ext>
            </a:extLst>
          </p:cNvPr>
          <p:cNvGrpSpPr/>
          <p:nvPr/>
        </p:nvGrpSpPr>
        <p:grpSpPr>
          <a:xfrm flipH="1">
            <a:off x="219719" y="5570600"/>
            <a:ext cx="348741" cy="487916"/>
            <a:chOff x="0" y="2916605"/>
            <a:chExt cx="594870" cy="849813"/>
          </a:xfrm>
        </p:grpSpPr>
        <p:sp>
          <p:nvSpPr>
            <p:cNvPr id="35" name="Chevron 34">
              <a:extLst>
                <a:ext uri="{FF2B5EF4-FFF2-40B4-BE49-F238E27FC236}">
                  <a16:creationId xmlns:a16="http://schemas.microsoft.com/office/drawing/2014/main" id="{1EA7A4FD-0C77-D94C-9A53-F263F3000CC2}"/>
                </a:ext>
              </a:extLst>
            </p:cNvPr>
            <p:cNvSpPr/>
            <p:nvPr/>
          </p:nvSpPr>
          <p:spPr>
            <a:xfrm rot="5400000">
              <a:off x="-127472" y="3044077"/>
              <a:ext cx="849813" cy="594869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NO"/>
            </a:p>
          </p:txBody>
        </p:sp>
        <p:sp>
          <p:nvSpPr>
            <p:cNvPr id="36" name="Chevron 12">
              <a:extLst>
                <a:ext uri="{FF2B5EF4-FFF2-40B4-BE49-F238E27FC236}">
                  <a16:creationId xmlns:a16="http://schemas.microsoft.com/office/drawing/2014/main" id="{1B6CA3C5-E024-4CB0-FA4D-77712EC01C5F}"/>
                </a:ext>
              </a:extLst>
            </p:cNvPr>
            <p:cNvSpPr txBox="1"/>
            <p:nvPr/>
          </p:nvSpPr>
          <p:spPr>
            <a:xfrm>
              <a:off x="1" y="3214040"/>
              <a:ext cx="594869" cy="2549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5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5925</TotalTime>
  <Words>866</Words>
  <Application>Microsoft Macintosh PowerPoint</Application>
  <PresentationFormat>Widescreen</PresentationFormat>
  <Paragraphs>288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Arial</vt:lpstr>
      <vt:lpstr>Bahnschrift Light</vt:lpstr>
      <vt:lpstr>Bierstadt</vt:lpstr>
      <vt:lpstr>Cambria Math</vt:lpstr>
      <vt:lpstr>Wingdings</vt:lpstr>
      <vt:lpstr>GestaltVTI</vt:lpstr>
      <vt:lpstr>Turing patterns in reaction-diffusion systems</vt:lpstr>
      <vt:lpstr>Overview</vt:lpstr>
      <vt:lpstr>Theory: Turing Patterns</vt:lpstr>
      <vt:lpstr>Theory: Turing Patterns</vt:lpstr>
      <vt:lpstr>Theory: Turing Patterns</vt:lpstr>
      <vt:lpstr>Theory: Grey-Scott model</vt:lpstr>
      <vt:lpstr>How can we quantify patterns?</vt:lpstr>
      <vt:lpstr>Theory: Minkowski Measures</vt:lpstr>
      <vt:lpstr>Research question:</vt:lpstr>
      <vt:lpstr>PowerPoint Presentation</vt:lpstr>
      <vt:lpstr>Results  The simulated system</vt:lpstr>
      <vt:lpstr>Time-evolved simulations</vt:lpstr>
      <vt:lpstr>Results  The Minkowski measures and functionals</vt:lpstr>
      <vt:lpstr>Comparing to literature</vt:lpstr>
      <vt:lpstr>PowerPoint Presentation</vt:lpstr>
      <vt:lpstr>PowerPoint Presentation</vt:lpstr>
      <vt:lpstr>PowerPoint Presentation</vt:lpstr>
      <vt:lpstr>Validity of simulation results   Comparing our functionals to Pearson’s (1993)</vt:lpstr>
      <vt:lpstr>PowerPoint Presentation</vt:lpstr>
      <vt:lpstr>Statistical analysis:  Pearson’s vs. our functionals</vt:lpstr>
      <vt:lpstr>Performance evaluation</vt:lpstr>
      <vt:lpstr>Performance evaluation</vt:lpstr>
      <vt:lpstr>Conclusion</vt:lpstr>
      <vt:lpstr>Thank you for listening!</vt:lpstr>
      <vt:lpstr>Extra slides: Errors</vt:lpstr>
      <vt:lpstr>PowerPoint Presentation</vt:lpstr>
      <vt:lpstr>Theory: Minkowski Measures</vt:lpstr>
      <vt:lpstr>White pixel area</vt:lpstr>
      <vt:lpstr>Difference in # of components</vt:lpstr>
      <vt:lpstr>Extra slides: Functional forms</vt:lpstr>
      <vt:lpstr>PowerPoint Presentation</vt:lpstr>
      <vt:lpstr>PowerPoint Presentation</vt:lpstr>
      <vt:lpstr>Polynomial coefficient errors</vt:lpstr>
      <vt:lpstr>Polynomial coefficient errors</vt:lpstr>
      <vt:lpstr>Polynomial coefficient errors</vt:lpstr>
      <vt:lpstr>Extra slides: All Pearson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Sophia Anastasia Wellman</dc:creator>
  <cp:lastModifiedBy>Sophia Wellman</cp:lastModifiedBy>
  <cp:revision>3</cp:revision>
  <dcterms:created xsi:type="dcterms:W3CDTF">2025-06-02T21:07:25Z</dcterms:created>
  <dcterms:modified xsi:type="dcterms:W3CDTF">2025-06-09T15:16:03Z</dcterms:modified>
</cp:coreProperties>
</file>